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ink/ink1.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6"/>
  </p:notesMasterIdLst>
  <p:sldIdLst>
    <p:sldId id="290" r:id="rId2"/>
    <p:sldId id="257" r:id="rId3"/>
    <p:sldId id="258" r:id="rId4"/>
    <p:sldId id="263" r:id="rId5"/>
    <p:sldId id="260" r:id="rId6"/>
    <p:sldId id="264" r:id="rId7"/>
    <p:sldId id="262" r:id="rId8"/>
    <p:sldId id="259" r:id="rId9"/>
    <p:sldId id="261" r:id="rId10"/>
    <p:sldId id="265" r:id="rId11"/>
    <p:sldId id="266" r:id="rId12"/>
    <p:sldId id="267" r:id="rId13"/>
    <p:sldId id="268" r:id="rId14"/>
    <p:sldId id="269" r:id="rId15"/>
    <p:sldId id="270" r:id="rId16"/>
    <p:sldId id="291" r:id="rId17"/>
    <p:sldId id="305" r:id="rId18"/>
    <p:sldId id="302" r:id="rId19"/>
    <p:sldId id="303" r:id="rId20"/>
    <p:sldId id="292" r:id="rId21"/>
    <p:sldId id="312" r:id="rId22"/>
    <p:sldId id="313" r:id="rId23"/>
    <p:sldId id="314" r:id="rId24"/>
    <p:sldId id="315" r:id="rId25"/>
    <p:sldId id="316" r:id="rId26"/>
    <p:sldId id="317" r:id="rId27"/>
    <p:sldId id="318" r:id="rId28"/>
    <p:sldId id="306" r:id="rId29"/>
    <p:sldId id="307" r:id="rId30"/>
    <p:sldId id="308" r:id="rId31"/>
    <p:sldId id="309" r:id="rId32"/>
    <p:sldId id="310" r:id="rId33"/>
    <p:sldId id="311" r:id="rId34"/>
    <p:sldId id="323" r:id="rId35"/>
    <p:sldId id="319" r:id="rId36"/>
    <p:sldId id="320" r:id="rId37"/>
    <p:sldId id="321" r:id="rId38"/>
    <p:sldId id="322" r:id="rId39"/>
    <p:sldId id="324" r:id="rId40"/>
    <p:sldId id="325" r:id="rId41"/>
    <p:sldId id="326" r:id="rId42"/>
    <p:sldId id="327" r:id="rId43"/>
    <p:sldId id="328" r:id="rId44"/>
    <p:sldId id="329" r:id="rId45"/>
    <p:sldId id="330" r:id="rId46"/>
    <p:sldId id="331" r:id="rId47"/>
    <p:sldId id="332" r:id="rId48"/>
    <p:sldId id="333" r:id="rId49"/>
    <p:sldId id="334" r:id="rId50"/>
    <p:sldId id="335" r:id="rId51"/>
    <p:sldId id="336" r:id="rId52"/>
    <p:sldId id="337" r:id="rId53"/>
    <p:sldId id="338" r:id="rId54"/>
    <p:sldId id="28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0.svg"/><Relationship Id="rId1" Type="http://schemas.openxmlformats.org/officeDocument/2006/relationships/image" Target="../media/image40.png"/><Relationship Id="rId4" Type="http://schemas.openxmlformats.org/officeDocument/2006/relationships/image" Target="../media/image5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0.svg"/><Relationship Id="rId1" Type="http://schemas.openxmlformats.org/officeDocument/2006/relationships/image" Target="../media/image40.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848AFD-A06A-458B-9775-D3D51FCF421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38322AF-D4E7-4D96-90AE-C42A0186FEF6}">
      <dgm:prSet custT="1"/>
      <dgm:spPr/>
      <dgm:t>
        <a:bodyPr/>
        <a:lstStyle/>
        <a:p>
          <a:r>
            <a:rPr lang="en-US" sz="1800" dirty="0"/>
            <a:t>Let us take an example where an electronics store company wants to know whether a customer is going to buy a computer or not. So, we have the following two buying classes:</a:t>
          </a:r>
        </a:p>
      </dgm:t>
    </dgm:pt>
    <dgm:pt modelId="{0A032882-FBFF-4394-803B-10DE723290E9}" type="parTrans" cxnId="{56BEFF0E-6455-48BA-BD11-7FB617566893}">
      <dgm:prSet/>
      <dgm:spPr/>
      <dgm:t>
        <a:bodyPr/>
        <a:lstStyle/>
        <a:p>
          <a:endParaRPr lang="en-US"/>
        </a:p>
      </dgm:t>
    </dgm:pt>
    <dgm:pt modelId="{31B1FA58-78EB-4D14-9D75-1FBF220DB806}" type="sibTrans" cxnId="{56BEFF0E-6455-48BA-BD11-7FB617566893}">
      <dgm:prSet/>
      <dgm:spPr/>
      <dgm:t>
        <a:bodyPr/>
        <a:lstStyle/>
        <a:p>
          <a:endParaRPr lang="en-US"/>
        </a:p>
      </dgm:t>
    </dgm:pt>
    <dgm:pt modelId="{6AE03F66-F833-40EC-A205-51D61B22EC39}">
      <dgm:prSet custT="1"/>
      <dgm:spPr/>
      <dgm:t>
        <a:bodyPr/>
        <a:lstStyle/>
        <a:p>
          <a:r>
            <a:rPr lang="en-US" sz="1800" dirty="0"/>
            <a:t>w1 – Yes (Customer will buy a computer)</a:t>
          </a:r>
        </a:p>
      </dgm:t>
    </dgm:pt>
    <dgm:pt modelId="{1DF75AF0-B3C1-4113-8348-BA3D29E4D4B8}" type="parTrans" cxnId="{6554F5D4-3612-4E3E-BB81-8864DF78A80F}">
      <dgm:prSet/>
      <dgm:spPr/>
      <dgm:t>
        <a:bodyPr/>
        <a:lstStyle/>
        <a:p>
          <a:endParaRPr lang="en-US"/>
        </a:p>
      </dgm:t>
    </dgm:pt>
    <dgm:pt modelId="{DB8EDECE-D6D3-4EB3-8488-F6D9ABF17943}" type="sibTrans" cxnId="{6554F5D4-3612-4E3E-BB81-8864DF78A80F}">
      <dgm:prSet/>
      <dgm:spPr/>
      <dgm:t>
        <a:bodyPr/>
        <a:lstStyle/>
        <a:p>
          <a:endParaRPr lang="en-US"/>
        </a:p>
      </dgm:t>
    </dgm:pt>
    <dgm:pt modelId="{D3DA88F7-C173-493E-9144-B35696C8F701}">
      <dgm:prSet custT="1"/>
      <dgm:spPr/>
      <dgm:t>
        <a:bodyPr/>
        <a:lstStyle/>
        <a:p>
          <a:r>
            <a:rPr lang="en-US" sz="1800" dirty="0"/>
            <a:t>w2 – No (Customer will not buy a computer)</a:t>
          </a:r>
        </a:p>
      </dgm:t>
    </dgm:pt>
    <dgm:pt modelId="{D19BECA1-1AB0-45C4-AB14-EE1E844BAC6C}" type="parTrans" cxnId="{64CFA844-7C17-4A93-AE14-3DA35687FDA0}">
      <dgm:prSet/>
      <dgm:spPr/>
      <dgm:t>
        <a:bodyPr/>
        <a:lstStyle/>
        <a:p>
          <a:endParaRPr lang="en-US"/>
        </a:p>
      </dgm:t>
    </dgm:pt>
    <dgm:pt modelId="{28B037E6-F5E0-4789-AF5E-8D63A6E9B1AD}" type="sibTrans" cxnId="{64CFA844-7C17-4A93-AE14-3DA35687FDA0}">
      <dgm:prSet/>
      <dgm:spPr/>
      <dgm:t>
        <a:bodyPr/>
        <a:lstStyle/>
        <a:p>
          <a:endParaRPr lang="en-US"/>
        </a:p>
      </dgm:t>
    </dgm:pt>
    <dgm:pt modelId="{A4C7280E-0D3B-4816-AFE3-266FCD8D1AEF}">
      <dgm:prSet custT="1"/>
      <dgm:spPr/>
      <dgm:t>
        <a:bodyPr/>
        <a:lstStyle/>
        <a:p>
          <a:r>
            <a:rPr lang="en-US" sz="1600" dirty="0"/>
            <a:t>Now, we will investigate the past records of our customer database. We will note down the number of customers buying computers and also the number of customers not buying a computer. Now, we will calculate the probabilities of customers buying a computer. Let it be P(w1). Similarly, the probability of customers not buying a customer is P(w2).</a:t>
          </a:r>
        </a:p>
      </dgm:t>
    </dgm:pt>
    <dgm:pt modelId="{9BC31C48-2986-4E82-B973-CF30E6D0A031}" type="parTrans" cxnId="{709E86F8-92FF-47CB-ABC0-687BC37AF5DA}">
      <dgm:prSet/>
      <dgm:spPr/>
      <dgm:t>
        <a:bodyPr/>
        <a:lstStyle/>
        <a:p>
          <a:endParaRPr lang="en-US"/>
        </a:p>
      </dgm:t>
    </dgm:pt>
    <dgm:pt modelId="{A9110051-51FC-45CC-8F96-CCF0793D0C4B}" type="sibTrans" cxnId="{709E86F8-92FF-47CB-ABC0-687BC37AF5DA}">
      <dgm:prSet/>
      <dgm:spPr/>
      <dgm:t>
        <a:bodyPr/>
        <a:lstStyle/>
        <a:p>
          <a:endParaRPr lang="en-US"/>
        </a:p>
      </dgm:t>
    </dgm:pt>
    <dgm:pt modelId="{41A269C1-D0CE-4145-8F54-54473A59E6BE}" type="pres">
      <dgm:prSet presAssocID="{C1848AFD-A06A-458B-9775-D3D51FCF421E}" presName="linear" presStyleCnt="0">
        <dgm:presLayoutVars>
          <dgm:animLvl val="lvl"/>
          <dgm:resizeHandles val="exact"/>
        </dgm:presLayoutVars>
      </dgm:prSet>
      <dgm:spPr/>
      <dgm:t>
        <a:bodyPr/>
        <a:lstStyle/>
        <a:p>
          <a:endParaRPr lang="en-IN"/>
        </a:p>
      </dgm:t>
    </dgm:pt>
    <dgm:pt modelId="{81606C8B-E3DD-4504-B51C-DAE35372E121}" type="pres">
      <dgm:prSet presAssocID="{538322AF-D4E7-4D96-90AE-C42A0186FEF6}" presName="parentText" presStyleLbl="node1" presStyleIdx="0" presStyleCnt="4">
        <dgm:presLayoutVars>
          <dgm:chMax val="0"/>
          <dgm:bulletEnabled val="1"/>
        </dgm:presLayoutVars>
      </dgm:prSet>
      <dgm:spPr/>
      <dgm:t>
        <a:bodyPr/>
        <a:lstStyle/>
        <a:p>
          <a:endParaRPr lang="en-IN"/>
        </a:p>
      </dgm:t>
    </dgm:pt>
    <dgm:pt modelId="{62EF5DB9-D586-4C27-9449-2EEF05514A87}" type="pres">
      <dgm:prSet presAssocID="{31B1FA58-78EB-4D14-9D75-1FBF220DB806}" presName="spacer" presStyleCnt="0"/>
      <dgm:spPr/>
    </dgm:pt>
    <dgm:pt modelId="{73F17D75-81CD-4F0E-B4FF-E4BEF5053589}" type="pres">
      <dgm:prSet presAssocID="{6AE03F66-F833-40EC-A205-51D61B22EC39}" presName="parentText" presStyleLbl="node1" presStyleIdx="1" presStyleCnt="4">
        <dgm:presLayoutVars>
          <dgm:chMax val="0"/>
          <dgm:bulletEnabled val="1"/>
        </dgm:presLayoutVars>
      </dgm:prSet>
      <dgm:spPr/>
      <dgm:t>
        <a:bodyPr/>
        <a:lstStyle/>
        <a:p>
          <a:endParaRPr lang="en-IN"/>
        </a:p>
      </dgm:t>
    </dgm:pt>
    <dgm:pt modelId="{BB10577E-2A28-4EFB-ADC5-8BEC085B6212}" type="pres">
      <dgm:prSet presAssocID="{DB8EDECE-D6D3-4EB3-8488-F6D9ABF17943}" presName="spacer" presStyleCnt="0"/>
      <dgm:spPr/>
    </dgm:pt>
    <dgm:pt modelId="{D6016422-20B3-4DFB-9A14-CD94F4325698}" type="pres">
      <dgm:prSet presAssocID="{D3DA88F7-C173-493E-9144-B35696C8F701}" presName="parentText" presStyleLbl="node1" presStyleIdx="2" presStyleCnt="4">
        <dgm:presLayoutVars>
          <dgm:chMax val="0"/>
          <dgm:bulletEnabled val="1"/>
        </dgm:presLayoutVars>
      </dgm:prSet>
      <dgm:spPr/>
      <dgm:t>
        <a:bodyPr/>
        <a:lstStyle/>
        <a:p>
          <a:endParaRPr lang="en-IN"/>
        </a:p>
      </dgm:t>
    </dgm:pt>
    <dgm:pt modelId="{482925A8-DB15-4A0C-A5FF-EFCA26332AB0}" type="pres">
      <dgm:prSet presAssocID="{28B037E6-F5E0-4789-AF5E-8D63A6E9B1AD}" presName="spacer" presStyleCnt="0"/>
      <dgm:spPr/>
    </dgm:pt>
    <dgm:pt modelId="{4208C0F7-6D6B-4AA0-BFBB-B26EABA5D90E}" type="pres">
      <dgm:prSet presAssocID="{A4C7280E-0D3B-4816-AFE3-266FCD8D1AEF}" presName="parentText" presStyleLbl="node1" presStyleIdx="3" presStyleCnt="4">
        <dgm:presLayoutVars>
          <dgm:chMax val="0"/>
          <dgm:bulletEnabled val="1"/>
        </dgm:presLayoutVars>
      </dgm:prSet>
      <dgm:spPr/>
      <dgm:t>
        <a:bodyPr/>
        <a:lstStyle/>
        <a:p>
          <a:endParaRPr lang="en-IN"/>
        </a:p>
      </dgm:t>
    </dgm:pt>
  </dgm:ptLst>
  <dgm:cxnLst>
    <dgm:cxn modelId="{6554F5D4-3612-4E3E-BB81-8864DF78A80F}" srcId="{C1848AFD-A06A-458B-9775-D3D51FCF421E}" destId="{6AE03F66-F833-40EC-A205-51D61B22EC39}" srcOrd="1" destOrd="0" parTransId="{1DF75AF0-B3C1-4113-8348-BA3D29E4D4B8}" sibTransId="{DB8EDECE-D6D3-4EB3-8488-F6D9ABF17943}"/>
    <dgm:cxn modelId="{C9CA3BC5-3C31-4C7F-9C5A-35B7D33CA63D}" type="presOf" srcId="{6AE03F66-F833-40EC-A205-51D61B22EC39}" destId="{73F17D75-81CD-4F0E-B4FF-E4BEF5053589}" srcOrd="0" destOrd="0" presId="urn:microsoft.com/office/officeart/2005/8/layout/vList2"/>
    <dgm:cxn modelId="{56BEFF0E-6455-48BA-BD11-7FB617566893}" srcId="{C1848AFD-A06A-458B-9775-D3D51FCF421E}" destId="{538322AF-D4E7-4D96-90AE-C42A0186FEF6}" srcOrd="0" destOrd="0" parTransId="{0A032882-FBFF-4394-803B-10DE723290E9}" sibTransId="{31B1FA58-78EB-4D14-9D75-1FBF220DB806}"/>
    <dgm:cxn modelId="{049B3441-66B2-445F-99C0-463833EE3B1C}" type="presOf" srcId="{D3DA88F7-C173-493E-9144-B35696C8F701}" destId="{D6016422-20B3-4DFB-9A14-CD94F4325698}" srcOrd="0" destOrd="0" presId="urn:microsoft.com/office/officeart/2005/8/layout/vList2"/>
    <dgm:cxn modelId="{64CFA844-7C17-4A93-AE14-3DA35687FDA0}" srcId="{C1848AFD-A06A-458B-9775-D3D51FCF421E}" destId="{D3DA88F7-C173-493E-9144-B35696C8F701}" srcOrd="2" destOrd="0" parTransId="{D19BECA1-1AB0-45C4-AB14-EE1E844BAC6C}" sibTransId="{28B037E6-F5E0-4789-AF5E-8D63A6E9B1AD}"/>
    <dgm:cxn modelId="{47157911-F115-4F0A-AA7B-A3B615ABD385}" type="presOf" srcId="{A4C7280E-0D3B-4816-AFE3-266FCD8D1AEF}" destId="{4208C0F7-6D6B-4AA0-BFBB-B26EABA5D90E}" srcOrd="0" destOrd="0" presId="urn:microsoft.com/office/officeart/2005/8/layout/vList2"/>
    <dgm:cxn modelId="{0913B81D-0C26-4C8B-8ECA-5758CD4CFDAB}" type="presOf" srcId="{C1848AFD-A06A-458B-9775-D3D51FCF421E}" destId="{41A269C1-D0CE-4145-8F54-54473A59E6BE}" srcOrd="0" destOrd="0" presId="urn:microsoft.com/office/officeart/2005/8/layout/vList2"/>
    <dgm:cxn modelId="{709E86F8-92FF-47CB-ABC0-687BC37AF5DA}" srcId="{C1848AFD-A06A-458B-9775-D3D51FCF421E}" destId="{A4C7280E-0D3B-4816-AFE3-266FCD8D1AEF}" srcOrd="3" destOrd="0" parTransId="{9BC31C48-2986-4E82-B973-CF30E6D0A031}" sibTransId="{A9110051-51FC-45CC-8F96-CCF0793D0C4B}"/>
    <dgm:cxn modelId="{CD3686B0-E236-4EDD-85A4-CF6662CE7532}" type="presOf" srcId="{538322AF-D4E7-4D96-90AE-C42A0186FEF6}" destId="{81606C8B-E3DD-4504-B51C-DAE35372E121}" srcOrd="0" destOrd="0" presId="urn:microsoft.com/office/officeart/2005/8/layout/vList2"/>
    <dgm:cxn modelId="{F4F639A3-51F4-4E9C-B464-F81A7B69D04F}" type="presParOf" srcId="{41A269C1-D0CE-4145-8F54-54473A59E6BE}" destId="{81606C8B-E3DD-4504-B51C-DAE35372E121}" srcOrd="0" destOrd="0" presId="urn:microsoft.com/office/officeart/2005/8/layout/vList2"/>
    <dgm:cxn modelId="{710D3FF0-077D-4D5D-93CF-87DA3C597C1B}" type="presParOf" srcId="{41A269C1-D0CE-4145-8F54-54473A59E6BE}" destId="{62EF5DB9-D586-4C27-9449-2EEF05514A87}" srcOrd="1" destOrd="0" presId="urn:microsoft.com/office/officeart/2005/8/layout/vList2"/>
    <dgm:cxn modelId="{0B9E7A49-6DA7-4E5B-BE45-25A433AFB81C}" type="presParOf" srcId="{41A269C1-D0CE-4145-8F54-54473A59E6BE}" destId="{73F17D75-81CD-4F0E-B4FF-E4BEF5053589}" srcOrd="2" destOrd="0" presId="urn:microsoft.com/office/officeart/2005/8/layout/vList2"/>
    <dgm:cxn modelId="{769F7558-B35E-4880-AA2A-2F79FA6C56A0}" type="presParOf" srcId="{41A269C1-D0CE-4145-8F54-54473A59E6BE}" destId="{BB10577E-2A28-4EFB-ADC5-8BEC085B6212}" srcOrd="3" destOrd="0" presId="urn:microsoft.com/office/officeart/2005/8/layout/vList2"/>
    <dgm:cxn modelId="{739CC3C5-70E5-4BF7-BFA2-FF2A0971A2A7}" type="presParOf" srcId="{41A269C1-D0CE-4145-8F54-54473A59E6BE}" destId="{D6016422-20B3-4DFB-9A14-CD94F4325698}" srcOrd="4" destOrd="0" presId="urn:microsoft.com/office/officeart/2005/8/layout/vList2"/>
    <dgm:cxn modelId="{A557C37C-EBD0-45AE-863B-FE33A66C7592}" type="presParOf" srcId="{41A269C1-D0CE-4145-8F54-54473A59E6BE}" destId="{482925A8-DB15-4A0C-A5FF-EFCA26332AB0}" srcOrd="5" destOrd="0" presId="urn:microsoft.com/office/officeart/2005/8/layout/vList2"/>
    <dgm:cxn modelId="{AE448733-DDD5-4225-B540-6C2F42E8C378}" type="presParOf" srcId="{41A269C1-D0CE-4145-8F54-54473A59E6BE}" destId="{4208C0F7-6D6B-4AA0-BFBB-B26EABA5D90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28E040-3DDB-4961-9E18-C1832694AAB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A775E6D-3CC8-40B7-A237-A815A4A66689}">
      <dgm:prSet/>
      <dgm:spPr/>
      <dgm:t>
        <a:bodyPr/>
        <a:lstStyle/>
        <a:p>
          <a:r>
            <a:rPr lang="en-US"/>
            <a:t>For example, we have two classes, and we need to separate them efficiently. Classes can have multiple features. </a:t>
          </a:r>
        </a:p>
      </dgm:t>
    </dgm:pt>
    <dgm:pt modelId="{31C5C805-F5AB-4EF9-AC4B-322AB7B05AAB}" type="parTrans" cxnId="{42C1110F-E4A2-49E8-B479-63DD64F63B87}">
      <dgm:prSet/>
      <dgm:spPr/>
      <dgm:t>
        <a:bodyPr/>
        <a:lstStyle/>
        <a:p>
          <a:endParaRPr lang="en-US"/>
        </a:p>
      </dgm:t>
    </dgm:pt>
    <dgm:pt modelId="{4F596B5B-CA03-4FD1-AF9B-9B37A375780A}" type="sibTrans" cxnId="{42C1110F-E4A2-49E8-B479-63DD64F63B87}">
      <dgm:prSet/>
      <dgm:spPr/>
      <dgm:t>
        <a:bodyPr/>
        <a:lstStyle/>
        <a:p>
          <a:endParaRPr lang="en-US"/>
        </a:p>
      </dgm:t>
    </dgm:pt>
    <dgm:pt modelId="{5464F1BD-617D-45D8-8982-214C91D7390D}">
      <dgm:prSet/>
      <dgm:spPr/>
      <dgm:t>
        <a:bodyPr/>
        <a:lstStyle/>
        <a:p>
          <a:r>
            <a:rPr lang="en-US"/>
            <a:t>Using only a single feature to classify them may result in some overlapping as shown in the below figure.</a:t>
          </a:r>
        </a:p>
      </dgm:t>
    </dgm:pt>
    <dgm:pt modelId="{07BDE786-F695-4643-8AC4-93D595B5226D}" type="parTrans" cxnId="{CC7F637A-7574-4A93-8001-2AB34E9587B7}">
      <dgm:prSet/>
      <dgm:spPr/>
      <dgm:t>
        <a:bodyPr/>
        <a:lstStyle/>
        <a:p>
          <a:endParaRPr lang="en-US"/>
        </a:p>
      </dgm:t>
    </dgm:pt>
    <dgm:pt modelId="{E0228830-7517-4EE0-9C0D-B5274EB5E686}" type="sibTrans" cxnId="{CC7F637A-7574-4A93-8001-2AB34E9587B7}">
      <dgm:prSet/>
      <dgm:spPr/>
      <dgm:t>
        <a:bodyPr/>
        <a:lstStyle/>
        <a:p>
          <a:endParaRPr lang="en-US"/>
        </a:p>
      </dgm:t>
    </dgm:pt>
    <dgm:pt modelId="{3B1AAA88-F27A-411D-8970-CF998462AB77}">
      <dgm:prSet/>
      <dgm:spPr/>
      <dgm:t>
        <a:bodyPr/>
        <a:lstStyle/>
        <a:p>
          <a:r>
            <a:rPr lang="en-US"/>
            <a:t>So, we will keep on increasing the number of features for proper classification. </a:t>
          </a:r>
        </a:p>
      </dgm:t>
    </dgm:pt>
    <dgm:pt modelId="{B757BEBC-754B-450D-8BC1-36444A43FF77}" type="parTrans" cxnId="{213A6D3C-6E5B-463F-B898-FEF1DC781C94}">
      <dgm:prSet/>
      <dgm:spPr/>
      <dgm:t>
        <a:bodyPr/>
        <a:lstStyle/>
        <a:p>
          <a:endParaRPr lang="en-US"/>
        </a:p>
      </dgm:t>
    </dgm:pt>
    <dgm:pt modelId="{64A92E18-EEDC-4C3B-9EAF-0159D4B5B6C0}" type="sibTrans" cxnId="{213A6D3C-6E5B-463F-B898-FEF1DC781C94}">
      <dgm:prSet/>
      <dgm:spPr/>
      <dgm:t>
        <a:bodyPr/>
        <a:lstStyle/>
        <a:p>
          <a:endParaRPr lang="en-US"/>
        </a:p>
      </dgm:t>
    </dgm:pt>
    <dgm:pt modelId="{4F767151-E052-41F1-AC5C-83B42B0BA3B2}" type="pres">
      <dgm:prSet presAssocID="{4428E040-3DDB-4961-9E18-C1832694AAB7}" presName="linear" presStyleCnt="0">
        <dgm:presLayoutVars>
          <dgm:animLvl val="lvl"/>
          <dgm:resizeHandles val="exact"/>
        </dgm:presLayoutVars>
      </dgm:prSet>
      <dgm:spPr/>
      <dgm:t>
        <a:bodyPr/>
        <a:lstStyle/>
        <a:p>
          <a:endParaRPr lang="en-IN"/>
        </a:p>
      </dgm:t>
    </dgm:pt>
    <dgm:pt modelId="{37BD5D90-8EAD-4280-801C-411EF6A24FB4}" type="pres">
      <dgm:prSet presAssocID="{EA775E6D-3CC8-40B7-A237-A815A4A66689}" presName="parentText" presStyleLbl="node1" presStyleIdx="0" presStyleCnt="3">
        <dgm:presLayoutVars>
          <dgm:chMax val="0"/>
          <dgm:bulletEnabled val="1"/>
        </dgm:presLayoutVars>
      </dgm:prSet>
      <dgm:spPr/>
      <dgm:t>
        <a:bodyPr/>
        <a:lstStyle/>
        <a:p>
          <a:endParaRPr lang="en-IN"/>
        </a:p>
      </dgm:t>
    </dgm:pt>
    <dgm:pt modelId="{3C8FEAB6-3FE3-4F8F-B49D-C7F9DE5FAEAC}" type="pres">
      <dgm:prSet presAssocID="{4F596B5B-CA03-4FD1-AF9B-9B37A375780A}" presName="spacer" presStyleCnt="0"/>
      <dgm:spPr/>
    </dgm:pt>
    <dgm:pt modelId="{0278A300-068E-42FE-8140-A9340A0A22F6}" type="pres">
      <dgm:prSet presAssocID="{5464F1BD-617D-45D8-8982-214C91D7390D}" presName="parentText" presStyleLbl="node1" presStyleIdx="1" presStyleCnt="3">
        <dgm:presLayoutVars>
          <dgm:chMax val="0"/>
          <dgm:bulletEnabled val="1"/>
        </dgm:presLayoutVars>
      </dgm:prSet>
      <dgm:spPr/>
      <dgm:t>
        <a:bodyPr/>
        <a:lstStyle/>
        <a:p>
          <a:endParaRPr lang="en-IN"/>
        </a:p>
      </dgm:t>
    </dgm:pt>
    <dgm:pt modelId="{FEE58F01-A17B-43D3-8EB3-90422D8FF954}" type="pres">
      <dgm:prSet presAssocID="{E0228830-7517-4EE0-9C0D-B5274EB5E686}" presName="spacer" presStyleCnt="0"/>
      <dgm:spPr/>
    </dgm:pt>
    <dgm:pt modelId="{225D4F29-BB7D-4CED-9962-B71F66E1395E}" type="pres">
      <dgm:prSet presAssocID="{3B1AAA88-F27A-411D-8970-CF998462AB77}" presName="parentText" presStyleLbl="node1" presStyleIdx="2" presStyleCnt="3">
        <dgm:presLayoutVars>
          <dgm:chMax val="0"/>
          <dgm:bulletEnabled val="1"/>
        </dgm:presLayoutVars>
      </dgm:prSet>
      <dgm:spPr/>
      <dgm:t>
        <a:bodyPr/>
        <a:lstStyle/>
        <a:p>
          <a:endParaRPr lang="en-IN"/>
        </a:p>
      </dgm:t>
    </dgm:pt>
  </dgm:ptLst>
  <dgm:cxnLst>
    <dgm:cxn modelId="{213A6D3C-6E5B-463F-B898-FEF1DC781C94}" srcId="{4428E040-3DDB-4961-9E18-C1832694AAB7}" destId="{3B1AAA88-F27A-411D-8970-CF998462AB77}" srcOrd="2" destOrd="0" parTransId="{B757BEBC-754B-450D-8BC1-36444A43FF77}" sibTransId="{64A92E18-EEDC-4C3B-9EAF-0159D4B5B6C0}"/>
    <dgm:cxn modelId="{3540663B-6F1F-421F-A4C5-A6CD59711450}" type="presOf" srcId="{5464F1BD-617D-45D8-8982-214C91D7390D}" destId="{0278A300-068E-42FE-8140-A9340A0A22F6}" srcOrd="0" destOrd="0" presId="urn:microsoft.com/office/officeart/2005/8/layout/vList2"/>
    <dgm:cxn modelId="{CE7515E7-C98C-4139-A904-627BCE8955F3}" type="presOf" srcId="{4428E040-3DDB-4961-9E18-C1832694AAB7}" destId="{4F767151-E052-41F1-AC5C-83B42B0BA3B2}" srcOrd="0" destOrd="0" presId="urn:microsoft.com/office/officeart/2005/8/layout/vList2"/>
    <dgm:cxn modelId="{CC7F637A-7574-4A93-8001-2AB34E9587B7}" srcId="{4428E040-3DDB-4961-9E18-C1832694AAB7}" destId="{5464F1BD-617D-45D8-8982-214C91D7390D}" srcOrd="1" destOrd="0" parTransId="{07BDE786-F695-4643-8AC4-93D595B5226D}" sibTransId="{E0228830-7517-4EE0-9C0D-B5274EB5E686}"/>
    <dgm:cxn modelId="{42C1110F-E4A2-49E8-B479-63DD64F63B87}" srcId="{4428E040-3DDB-4961-9E18-C1832694AAB7}" destId="{EA775E6D-3CC8-40B7-A237-A815A4A66689}" srcOrd="0" destOrd="0" parTransId="{31C5C805-F5AB-4EF9-AC4B-322AB7B05AAB}" sibTransId="{4F596B5B-CA03-4FD1-AF9B-9B37A375780A}"/>
    <dgm:cxn modelId="{301E6727-45B2-4EFA-BE9C-F3ACE9E91737}" type="presOf" srcId="{3B1AAA88-F27A-411D-8970-CF998462AB77}" destId="{225D4F29-BB7D-4CED-9962-B71F66E1395E}" srcOrd="0" destOrd="0" presId="urn:microsoft.com/office/officeart/2005/8/layout/vList2"/>
    <dgm:cxn modelId="{516E00CF-DD97-41BA-A08D-3628303265AB}" type="presOf" srcId="{EA775E6D-3CC8-40B7-A237-A815A4A66689}" destId="{37BD5D90-8EAD-4280-801C-411EF6A24FB4}" srcOrd="0" destOrd="0" presId="urn:microsoft.com/office/officeart/2005/8/layout/vList2"/>
    <dgm:cxn modelId="{DC84CA3A-BC3F-4100-8122-4D24BF95E954}" type="presParOf" srcId="{4F767151-E052-41F1-AC5C-83B42B0BA3B2}" destId="{37BD5D90-8EAD-4280-801C-411EF6A24FB4}" srcOrd="0" destOrd="0" presId="urn:microsoft.com/office/officeart/2005/8/layout/vList2"/>
    <dgm:cxn modelId="{932475BE-C3C8-43D4-B7B7-FF25E75ABC4A}" type="presParOf" srcId="{4F767151-E052-41F1-AC5C-83B42B0BA3B2}" destId="{3C8FEAB6-3FE3-4F8F-B49D-C7F9DE5FAEAC}" srcOrd="1" destOrd="0" presId="urn:microsoft.com/office/officeart/2005/8/layout/vList2"/>
    <dgm:cxn modelId="{BFBD620B-5B37-4C19-8C02-53307A6A3B49}" type="presParOf" srcId="{4F767151-E052-41F1-AC5C-83B42B0BA3B2}" destId="{0278A300-068E-42FE-8140-A9340A0A22F6}" srcOrd="2" destOrd="0" presId="urn:microsoft.com/office/officeart/2005/8/layout/vList2"/>
    <dgm:cxn modelId="{1CB8A906-A836-4464-BCCD-A69CFC813624}" type="presParOf" srcId="{4F767151-E052-41F1-AC5C-83B42B0BA3B2}" destId="{FEE58F01-A17B-43D3-8EB3-90422D8FF954}" srcOrd="3" destOrd="0" presId="urn:microsoft.com/office/officeart/2005/8/layout/vList2"/>
    <dgm:cxn modelId="{5D88068F-1C86-4324-ACE5-3460B02A3A95}" type="presParOf" srcId="{4F767151-E052-41F1-AC5C-83B42B0BA3B2}" destId="{225D4F29-BB7D-4CED-9962-B71F66E1395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DAED68-1F03-4C76-81AF-5D67345B2D0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C2A8B58-368F-43D8-B6AA-4C04405AA0A7}">
      <dgm:prSet/>
      <dgm:spPr/>
      <dgm:t>
        <a:bodyPr/>
        <a:lstStyle/>
        <a:p>
          <a:r>
            <a:rPr lang="en-US"/>
            <a:t>A normalized utility function uses a utility scale with value uT=1, and u? =0. For example, a utility scale between uT and u?  is given.</a:t>
          </a:r>
        </a:p>
      </dgm:t>
    </dgm:pt>
    <dgm:pt modelId="{1DE9A7B7-8C06-4871-B332-797BD4146DB6}" type="parTrans" cxnId="{F49AFA12-98C3-44E2-B8FF-0A81BEF68704}">
      <dgm:prSet/>
      <dgm:spPr/>
      <dgm:t>
        <a:bodyPr/>
        <a:lstStyle/>
        <a:p>
          <a:endParaRPr lang="en-US"/>
        </a:p>
      </dgm:t>
    </dgm:pt>
    <dgm:pt modelId="{9E275605-5685-4383-BAA4-820EC79AB579}" type="sibTrans" cxnId="{F49AFA12-98C3-44E2-B8FF-0A81BEF68704}">
      <dgm:prSet/>
      <dgm:spPr/>
      <dgm:t>
        <a:bodyPr/>
        <a:lstStyle/>
        <a:p>
          <a:endParaRPr lang="en-US"/>
        </a:p>
      </dgm:t>
    </dgm:pt>
    <dgm:pt modelId="{882212E0-BEA4-46F5-9FA8-04FE6E783D6C}">
      <dgm:prSet/>
      <dgm:spPr/>
      <dgm:t>
        <a:bodyPr/>
        <a:lstStyle/>
        <a:p>
          <a:r>
            <a:rPr lang="en-US"/>
            <a:t>Thereby an agent can choose a utility value between any prize Z and the standard lottery [p, u_; (1?p), u?]. Here, p denotes the probability which is adjusted until the agent is adequate between Z and the standard lottery.</a:t>
          </a:r>
        </a:p>
      </dgm:t>
    </dgm:pt>
    <dgm:pt modelId="{B8E4D44E-E0E5-469E-9FAE-B3E1624BFA11}" type="parTrans" cxnId="{11724AE9-F6E3-4E19-B3FA-A45D80E7DF59}">
      <dgm:prSet/>
      <dgm:spPr/>
      <dgm:t>
        <a:bodyPr/>
        <a:lstStyle/>
        <a:p>
          <a:endParaRPr lang="en-US"/>
        </a:p>
      </dgm:t>
    </dgm:pt>
    <dgm:pt modelId="{A96476C0-FB4A-4FC3-A1F9-7DAEDB416F17}" type="sibTrans" cxnId="{11724AE9-F6E3-4E19-B3FA-A45D80E7DF59}">
      <dgm:prSet/>
      <dgm:spPr/>
      <dgm:t>
        <a:bodyPr/>
        <a:lstStyle/>
        <a:p>
          <a:endParaRPr lang="en-US"/>
        </a:p>
      </dgm:t>
    </dgm:pt>
    <dgm:pt modelId="{AD98C02C-EA01-4BB8-AF55-08E020551090}">
      <dgm:prSet/>
      <dgm:spPr/>
      <dgm:t>
        <a:bodyPr/>
        <a:lstStyle/>
        <a:p>
          <a:r>
            <a:rPr lang="en-US"/>
            <a:t>Like in medical, transportation, and environmental decision problems, we use two measurement units: micromort or QUALY(quality-adjusted life year) to measure the chances of death of a person.</a:t>
          </a:r>
        </a:p>
      </dgm:t>
    </dgm:pt>
    <dgm:pt modelId="{B9FC8D9B-0828-4FBB-95EC-7CC7D0A8DA4C}" type="parTrans" cxnId="{489266E1-DBD9-494E-99AA-A947400FED34}">
      <dgm:prSet/>
      <dgm:spPr/>
      <dgm:t>
        <a:bodyPr/>
        <a:lstStyle/>
        <a:p>
          <a:endParaRPr lang="en-US"/>
        </a:p>
      </dgm:t>
    </dgm:pt>
    <dgm:pt modelId="{3727A29B-5AC6-4E54-BC68-194978AFC867}" type="sibTrans" cxnId="{489266E1-DBD9-494E-99AA-A947400FED34}">
      <dgm:prSet/>
      <dgm:spPr/>
      <dgm:t>
        <a:bodyPr/>
        <a:lstStyle/>
        <a:p>
          <a:endParaRPr lang="en-US"/>
        </a:p>
      </dgm:t>
    </dgm:pt>
    <dgm:pt modelId="{B798F166-5A23-4FCD-AF46-77E99F3C55D6}" type="pres">
      <dgm:prSet presAssocID="{7ADAED68-1F03-4C76-81AF-5D67345B2D08}" presName="linear" presStyleCnt="0">
        <dgm:presLayoutVars>
          <dgm:animLvl val="lvl"/>
          <dgm:resizeHandles val="exact"/>
        </dgm:presLayoutVars>
      </dgm:prSet>
      <dgm:spPr/>
      <dgm:t>
        <a:bodyPr/>
        <a:lstStyle/>
        <a:p>
          <a:endParaRPr lang="en-IN"/>
        </a:p>
      </dgm:t>
    </dgm:pt>
    <dgm:pt modelId="{4D710BF4-7207-441D-85EA-BA595E1DE91F}" type="pres">
      <dgm:prSet presAssocID="{FC2A8B58-368F-43D8-B6AA-4C04405AA0A7}" presName="parentText" presStyleLbl="node1" presStyleIdx="0" presStyleCnt="3">
        <dgm:presLayoutVars>
          <dgm:chMax val="0"/>
          <dgm:bulletEnabled val="1"/>
        </dgm:presLayoutVars>
      </dgm:prSet>
      <dgm:spPr/>
      <dgm:t>
        <a:bodyPr/>
        <a:lstStyle/>
        <a:p>
          <a:endParaRPr lang="en-IN"/>
        </a:p>
      </dgm:t>
    </dgm:pt>
    <dgm:pt modelId="{3F13425F-B61A-42B4-A731-CDD3DF4C1744}" type="pres">
      <dgm:prSet presAssocID="{9E275605-5685-4383-BAA4-820EC79AB579}" presName="spacer" presStyleCnt="0"/>
      <dgm:spPr/>
    </dgm:pt>
    <dgm:pt modelId="{F068729C-FFE8-44A5-AF0E-5E4905A50A0D}" type="pres">
      <dgm:prSet presAssocID="{882212E0-BEA4-46F5-9FA8-04FE6E783D6C}" presName="parentText" presStyleLbl="node1" presStyleIdx="1" presStyleCnt="3">
        <dgm:presLayoutVars>
          <dgm:chMax val="0"/>
          <dgm:bulletEnabled val="1"/>
        </dgm:presLayoutVars>
      </dgm:prSet>
      <dgm:spPr/>
      <dgm:t>
        <a:bodyPr/>
        <a:lstStyle/>
        <a:p>
          <a:endParaRPr lang="en-IN"/>
        </a:p>
      </dgm:t>
    </dgm:pt>
    <dgm:pt modelId="{21643915-7FD0-48D8-B1DF-A7EF022EC926}" type="pres">
      <dgm:prSet presAssocID="{A96476C0-FB4A-4FC3-A1F9-7DAEDB416F17}" presName="spacer" presStyleCnt="0"/>
      <dgm:spPr/>
    </dgm:pt>
    <dgm:pt modelId="{E4228813-27DB-4D10-BEAD-D15461B37967}" type="pres">
      <dgm:prSet presAssocID="{AD98C02C-EA01-4BB8-AF55-08E020551090}" presName="parentText" presStyleLbl="node1" presStyleIdx="2" presStyleCnt="3">
        <dgm:presLayoutVars>
          <dgm:chMax val="0"/>
          <dgm:bulletEnabled val="1"/>
        </dgm:presLayoutVars>
      </dgm:prSet>
      <dgm:spPr/>
      <dgm:t>
        <a:bodyPr/>
        <a:lstStyle/>
        <a:p>
          <a:endParaRPr lang="en-IN"/>
        </a:p>
      </dgm:t>
    </dgm:pt>
  </dgm:ptLst>
  <dgm:cxnLst>
    <dgm:cxn modelId="{65DE33A7-4833-45BC-884E-AB41A4B53F4F}" type="presOf" srcId="{882212E0-BEA4-46F5-9FA8-04FE6E783D6C}" destId="{F068729C-FFE8-44A5-AF0E-5E4905A50A0D}" srcOrd="0" destOrd="0" presId="urn:microsoft.com/office/officeart/2005/8/layout/vList2"/>
    <dgm:cxn modelId="{11724AE9-F6E3-4E19-B3FA-A45D80E7DF59}" srcId="{7ADAED68-1F03-4C76-81AF-5D67345B2D08}" destId="{882212E0-BEA4-46F5-9FA8-04FE6E783D6C}" srcOrd="1" destOrd="0" parTransId="{B8E4D44E-E0E5-469E-9FAE-B3E1624BFA11}" sibTransId="{A96476C0-FB4A-4FC3-A1F9-7DAEDB416F17}"/>
    <dgm:cxn modelId="{1223348B-1089-4DB4-92F1-30653F085F60}" type="presOf" srcId="{7ADAED68-1F03-4C76-81AF-5D67345B2D08}" destId="{B798F166-5A23-4FCD-AF46-77E99F3C55D6}" srcOrd="0" destOrd="0" presId="urn:microsoft.com/office/officeart/2005/8/layout/vList2"/>
    <dgm:cxn modelId="{6DE300A5-2E3F-47AE-ACD2-3BFFC47B510A}" type="presOf" srcId="{AD98C02C-EA01-4BB8-AF55-08E020551090}" destId="{E4228813-27DB-4D10-BEAD-D15461B37967}" srcOrd="0" destOrd="0" presId="urn:microsoft.com/office/officeart/2005/8/layout/vList2"/>
    <dgm:cxn modelId="{F49AFA12-98C3-44E2-B8FF-0A81BEF68704}" srcId="{7ADAED68-1F03-4C76-81AF-5D67345B2D08}" destId="{FC2A8B58-368F-43D8-B6AA-4C04405AA0A7}" srcOrd="0" destOrd="0" parTransId="{1DE9A7B7-8C06-4871-B332-797BD4146DB6}" sibTransId="{9E275605-5685-4383-BAA4-820EC79AB579}"/>
    <dgm:cxn modelId="{489266E1-DBD9-494E-99AA-A947400FED34}" srcId="{7ADAED68-1F03-4C76-81AF-5D67345B2D08}" destId="{AD98C02C-EA01-4BB8-AF55-08E020551090}" srcOrd="2" destOrd="0" parTransId="{B9FC8D9B-0828-4FBB-95EC-7CC7D0A8DA4C}" sibTransId="{3727A29B-5AC6-4E54-BC68-194978AFC867}"/>
    <dgm:cxn modelId="{3252FA8A-C740-4311-A44B-626A9E1E32FB}" type="presOf" srcId="{FC2A8B58-368F-43D8-B6AA-4C04405AA0A7}" destId="{4D710BF4-7207-441D-85EA-BA595E1DE91F}" srcOrd="0" destOrd="0" presId="urn:microsoft.com/office/officeart/2005/8/layout/vList2"/>
    <dgm:cxn modelId="{39725D67-449E-4C58-9E5F-CA988406B558}" type="presParOf" srcId="{B798F166-5A23-4FCD-AF46-77E99F3C55D6}" destId="{4D710BF4-7207-441D-85EA-BA595E1DE91F}" srcOrd="0" destOrd="0" presId="urn:microsoft.com/office/officeart/2005/8/layout/vList2"/>
    <dgm:cxn modelId="{8079CAD0-392B-471D-BDDF-59A5C94035C5}" type="presParOf" srcId="{B798F166-5A23-4FCD-AF46-77E99F3C55D6}" destId="{3F13425F-B61A-42B4-A731-CDD3DF4C1744}" srcOrd="1" destOrd="0" presId="urn:microsoft.com/office/officeart/2005/8/layout/vList2"/>
    <dgm:cxn modelId="{720C6838-F2B7-470F-A86A-C63E281B06EE}" type="presParOf" srcId="{B798F166-5A23-4FCD-AF46-77E99F3C55D6}" destId="{F068729C-FFE8-44A5-AF0E-5E4905A50A0D}" srcOrd="2" destOrd="0" presId="urn:microsoft.com/office/officeart/2005/8/layout/vList2"/>
    <dgm:cxn modelId="{E406E79F-6227-49DD-A071-67DEDFE29162}" type="presParOf" srcId="{B798F166-5A23-4FCD-AF46-77E99F3C55D6}" destId="{21643915-7FD0-48D8-B1DF-A7EF022EC926}" srcOrd="3" destOrd="0" presId="urn:microsoft.com/office/officeart/2005/8/layout/vList2"/>
    <dgm:cxn modelId="{B6D1755A-4E83-4CAC-A5C0-4D0FFA761ABD}" type="presParOf" srcId="{B798F166-5A23-4FCD-AF46-77E99F3C55D6}" destId="{E4228813-27DB-4D10-BEAD-D15461B3796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F214D7-60D2-4775-BE9D-8DD3A50FBC3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2F20872-FD81-4B18-A7E0-68DE11CF56A8}">
      <dgm:prSet/>
      <dgm:spPr/>
      <dgm:t>
        <a:bodyPr/>
        <a:lstStyle/>
        <a:p>
          <a:pPr algn="just">
            <a:lnSpc>
              <a:spcPct val="100000"/>
            </a:lnSpc>
          </a:pPr>
          <a:r>
            <a:rPr lang="en-US" dirty="0"/>
            <a:t>Variance indicates how much the estimate of the target function will alter if different training data were used. In other words, variance describes how much a random variable differs from its expected value. Variance is based on a single training set. Variance measures the inconsistency of different predictions using different training sets — it’s not a measure of overall accuracy.</a:t>
          </a:r>
        </a:p>
      </dgm:t>
    </dgm:pt>
    <dgm:pt modelId="{557F1745-15D7-4FCC-96BB-62B882BBB541}" type="parTrans" cxnId="{F9DE1D5F-D16F-434B-8E7A-9DF762D028FD}">
      <dgm:prSet/>
      <dgm:spPr/>
      <dgm:t>
        <a:bodyPr/>
        <a:lstStyle/>
        <a:p>
          <a:endParaRPr lang="en-US"/>
        </a:p>
      </dgm:t>
    </dgm:pt>
    <dgm:pt modelId="{E442EA80-2DCD-4F85-9CA7-4510A888ABA0}" type="sibTrans" cxnId="{F9DE1D5F-D16F-434B-8E7A-9DF762D028FD}">
      <dgm:prSet/>
      <dgm:spPr/>
      <dgm:t>
        <a:bodyPr/>
        <a:lstStyle/>
        <a:p>
          <a:endParaRPr lang="en-US"/>
        </a:p>
      </dgm:t>
    </dgm:pt>
    <dgm:pt modelId="{32D10DE7-731B-49C2-9842-849C5EC6E494}">
      <dgm:prSet/>
      <dgm:spPr/>
      <dgm:t>
        <a:bodyPr/>
        <a:lstStyle/>
        <a:p>
          <a:pPr algn="just">
            <a:lnSpc>
              <a:spcPct val="100000"/>
            </a:lnSpc>
          </a:pPr>
          <a:r>
            <a:rPr lang="en-US"/>
            <a:t>Variance can lead to overfitting, in which small fluctuations in the training set are magnified. A model with high-level variance may reflect random noise in the training data set instead of the target function. The model should be able to identify the underlying connections between the input data and variables of the output.</a:t>
          </a:r>
          <a:endParaRPr lang="en-US" dirty="0"/>
        </a:p>
      </dgm:t>
    </dgm:pt>
    <dgm:pt modelId="{B888D2D6-07F4-4320-887A-B563E257DE7E}" type="parTrans" cxnId="{000DDE98-F98B-4FC7-87AA-69348658D887}">
      <dgm:prSet/>
      <dgm:spPr/>
      <dgm:t>
        <a:bodyPr/>
        <a:lstStyle/>
        <a:p>
          <a:endParaRPr lang="en-US"/>
        </a:p>
      </dgm:t>
    </dgm:pt>
    <dgm:pt modelId="{DD7CED27-E865-427A-8B24-69D9CE228C73}" type="sibTrans" cxnId="{000DDE98-F98B-4FC7-87AA-69348658D887}">
      <dgm:prSet/>
      <dgm:spPr/>
      <dgm:t>
        <a:bodyPr/>
        <a:lstStyle/>
        <a:p>
          <a:endParaRPr lang="en-US"/>
        </a:p>
      </dgm:t>
    </dgm:pt>
    <dgm:pt modelId="{F8A2F7DF-4483-4D1B-88D7-83B2FB66F7F5}" type="pres">
      <dgm:prSet presAssocID="{9EF214D7-60D2-4775-BE9D-8DD3A50FBC37}" presName="linear" presStyleCnt="0">
        <dgm:presLayoutVars>
          <dgm:animLvl val="lvl"/>
          <dgm:resizeHandles val="exact"/>
        </dgm:presLayoutVars>
      </dgm:prSet>
      <dgm:spPr/>
      <dgm:t>
        <a:bodyPr/>
        <a:lstStyle/>
        <a:p>
          <a:endParaRPr lang="en-IN"/>
        </a:p>
      </dgm:t>
    </dgm:pt>
    <dgm:pt modelId="{67990543-84D7-41EF-B6CD-C85766A5F8BA}" type="pres">
      <dgm:prSet presAssocID="{42F20872-FD81-4B18-A7E0-68DE11CF56A8}" presName="parentText" presStyleLbl="node1" presStyleIdx="0" presStyleCnt="2">
        <dgm:presLayoutVars>
          <dgm:chMax val="0"/>
          <dgm:bulletEnabled val="1"/>
        </dgm:presLayoutVars>
      </dgm:prSet>
      <dgm:spPr/>
      <dgm:t>
        <a:bodyPr/>
        <a:lstStyle/>
        <a:p>
          <a:endParaRPr lang="en-IN"/>
        </a:p>
      </dgm:t>
    </dgm:pt>
    <dgm:pt modelId="{6925389F-DBE7-4C13-AF4D-D18A5FB09D2E}" type="pres">
      <dgm:prSet presAssocID="{E442EA80-2DCD-4F85-9CA7-4510A888ABA0}" presName="spacer" presStyleCnt="0"/>
      <dgm:spPr/>
    </dgm:pt>
    <dgm:pt modelId="{10FF0BE7-1761-4AA1-BF9E-7DDA0FAC1594}" type="pres">
      <dgm:prSet presAssocID="{32D10DE7-731B-49C2-9842-849C5EC6E494}" presName="parentText" presStyleLbl="node1" presStyleIdx="1" presStyleCnt="2">
        <dgm:presLayoutVars>
          <dgm:chMax val="0"/>
          <dgm:bulletEnabled val="1"/>
        </dgm:presLayoutVars>
      </dgm:prSet>
      <dgm:spPr/>
      <dgm:t>
        <a:bodyPr/>
        <a:lstStyle/>
        <a:p>
          <a:endParaRPr lang="en-IN"/>
        </a:p>
      </dgm:t>
    </dgm:pt>
  </dgm:ptLst>
  <dgm:cxnLst>
    <dgm:cxn modelId="{F9DE1D5F-D16F-434B-8E7A-9DF762D028FD}" srcId="{9EF214D7-60D2-4775-BE9D-8DD3A50FBC37}" destId="{42F20872-FD81-4B18-A7E0-68DE11CF56A8}" srcOrd="0" destOrd="0" parTransId="{557F1745-15D7-4FCC-96BB-62B882BBB541}" sibTransId="{E442EA80-2DCD-4F85-9CA7-4510A888ABA0}"/>
    <dgm:cxn modelId="{CE779DA1-9D01-41CD-83D0-1BAF9F1631E9}" type="presOf" srcId="{32D10DE7-731B-49C2-9842-849C5EC6E494}" destId="{10FF0BE7-1761-4AA1-BF9E-7DDA0FAC1594}" srcOrd="0" destOrd="0" presId="urn:microsoft.com/office/officeart/2005/8/layout/vList2"/>
    <dgm:cxn modelId="{000DDE98-F98B-4FC7-87AA-69348658D887}" srcId="{9EF214D7-60D2-4775-BE9D-8DD3A50FBC37}" destId="{32D10DE7-731B-49C2-9842-849C5EC6E494}" srcOrd="1" destOrd="0" parTransId="{B888D2D6-07F4-4320-887A-B563E257DE7E}" sibTransId="{DD7CED27-E865-427A-8B24-69D9CE228C73}"/>
    <dgm:cxn modelId="{AF4843D0-5FDA-4B21-AA41-24B64D9AFEA5}" type="presOf" srcId="{9EF214D7-60D2-4775-BE9D-8DD3A50FBC37}" destId="{F8A2F7DF-4483-4D1B-88D7-83B2FB66F7F5}" srcOrd="0" destOrd="0" presId="urn:microsoft.com/office/officeart/2005/8/layout/vList2"/>
    <dgm:cxn modelId="{214A97D7-CE37-4889-A52A-BA339C5698E5}" type="presOf" srcId="{42F20872-FD81-4B18-A7E0-68DE11CF56A8}" destId="{67990543-84D7-41EF-B6CD-C85766A5F8BA}" srcOrd="0" destOrd="0" presId="urn:microsoft.com/office/officeart/2005/8/layout/vList2"/>
    <dgm:cxn modelId="{EC175E22-79D8-46F2-AD81-F021CCF9E0A9}" type="presParOf" srcId="{F8A2F7DF-4483-4D1B-88D7-83B2FB66F7F5}" destId="{67990543-84D7-41EF-B6CD-C85766A5F8BA}" srcOrd="0" destOrd="0" presId="urn:microsoft.com/office/officeart/2005/8/layout/vList2"/>
    <dgm:cxn modelId="{F63E7244-290F-461E-AC04-D9D05186F2BE}" type="presParOf" srcId="{F8A2F7DF-4483-4D1B-88D7-83B2FB66F7F5}" destId="{6925389F-DBE7-4C13-AF4D-D18A5FB09D2E}" srcOrd="1" destOrd="0" presId="urn:microsoft.com/office/officeart/2005/8/layout/vList2"/>
    <dgm:cxn modelId="{C7C4CB0F-1112-4DC2-A2FD-93C135611F21}" type="presParOf" srcId="{F8A2F7DF-4483-4D1B-88D7-83B2FB66F7F5}" destId="{10FF0BE7-1761-4AA1-BF9E-7DDA0FAC159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C9AF75-D6A0-42E9-BBEA-9F3E77920CD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0BD7492-85E4-4ADC-86BF-57139CFB8902}">
      <dgm:prSet/>
      <dgm:spPr/>
      <dgm:t>
        <a:bodyPr/>
        <a:lstStyle/>
        <a:p>
          <a:pPr>
            <a:lnSpc>
              <a:spcPct val="100000"/>
            </a:lnSpc>
          </a:pPr>
          <a:r>
            <a:rPr lang="en-US"/>
            <a:t>A model with low variance means sampled data is close to where the model predicted it would be. A model with high variance will result in significant changes to the projections of the target function.</a:t>
          </a:r>
        </a:p>
      </dgm:t>
    </dgm:pt>
    <dgm:pt modelId="{2B7E7DF5-3C6F-4CBD-BEB6-DC66A2098546}" type="parTrans" cxnId="{D2CEE8BF-B803-44AD-9649-3028739EA595}">
      <dgm:prSet/>
      <dgm:spPr/>
      <dgm:t>
        <a:bodyPr/>
        <a:lstStyle/>
        <a:p>
          <a:endParaRPr lang="en-US"/>
        </a:p>
      </dgm:t>
    </dgm:pt>
    <dgm:pt modelId="{A21F4659-C5E2-4558-9AE9-DE8C65F696BC}" type="sibTrans" cxnId="{D2CEE8BF-B803-44AD-9649-3028739EA595}">
      <dgm:prSet/>
      <dgm:spPr/>
      <dgm:t>
        <a:bodyPr/>
        <a:lstStyle/>
        <a:p>
          <a:endParaRPr lang="en-US"/>
        </a:p>
      </dgm:t>
    </dgm:pt>
    <dgm:pt modelId="{A5ECC6BD-2CB9-431A-991D-32A886F3A627}">
      <dgm:prSet/>
      <dgm:spPr/>
      <dgm:t>
        <a:bodyPr/>
        <a:lstStyle/>
        <a:p>
          <a:pPr>
            <a:lnSpc>
              <a:spcPct val="100000"/>
            </a:lnSpc>
          </a:pPr>
          <a:r>
            <a:rPr lang="en-US"/>
            <a:t>Machine learning algorithms with low variance include linear regression, logistics regression, and linear discriminant analysis. Those with high variance include decision trees, support vector machines and k-nearest neighbors.</a:t>
          </a:r>
        </a:p>
      </dgm:t>
    </dgm:pt>
    <dgm:pt modelId="{8515C53B-C861-486D-AED7-F7628D88B7B9}" type="parTrans" cxnId="{CFE54697-A7D5-4E3A-8F14-4232B2C09E64}">
      <dgm:prSet/>
      <dgm:spPr/>
      <dgm:t>
        <a:bodyPr/>
        <a:lstStyle/>
        <a:p>
          <a:endParaRPr lang="en-US"/>
        </a:p>
      </dgm:t>
    </dgm:pt>
    <dgm:pt modelId="{5AB4720B-2BA3-4818-A5FA-E5179720F2B7}" type="sibTrans" cxnId="{CFE54697-A7D5-4E3A-8F14-4232B2C09E64}">
      <dgm:prSet/>
      <dgm:spPr/>
      <dgm:t>
        <a:bodyPr/>
        <a:lstStyle/>
        <a:p>
          <a:endParaRPr lang="en-US"/>
        </a:p>
      </dgm:t>
    </dgm:pt>
    <dgm:pt modelId="{36D7CBF4-FCBD-452D-867D-8AB5288735F4}" type="pres">
      <dgm:prSet presAssocID="{5DC9AF75-D6A0-42E9-BBEA-9F3E77920CD1}" presName="root" presStyleCnt="0">
        <dgm:presLayoutVars>
          <dgm:dir/>
          <dgm:resizeHandles val="exact"/>
        </dgm:presLayoutVars>
      </dgm:prSet>
      <dgm:spPr/>
      <dgm:t>
        <a:bodyPr/>
        <a:lstStyle/>
        <a:p>
          <a:endParaRPr lang="en-IN"/>
        </a:p>
      </dgm:t>
    </dgm:pt>
    <dgm:pt modelId="{FE21E7EC-BFE3-4E57-96CD-18F80CEE6852}" type="pres">
      <dgm:prSet presAssocID="{B0BD7492-85E4-4ADC-86BF-57139CFB8902}" presName="compNode" presStyleCnt="0"/>
      <dgm:spPr/>
    </dgm:pt>
    <dgm:pt modelId="{2D9F0079-273D-44DD-8976-1F646FB690A8}" type="pres">
      <dgm:prSet presAssocID="{B0BD7492-85E4-4ADC-86BF-57139CFB8902}" presName="bgRect" presStyleLbl="bgShp" presStyleIdx="0" presStyleCnt="2"/>
      <dgm:spPr/>
    </dgm:pt>
    <dgm:pt modelId="{07202B05-4976-4574-8749-EA6765078289}" type="pres">
      <dgm:prSet presAssocID="{B0BD7492-85E4-4ADC-86BF-57139CFB8902}"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dgm:spPr>
      <dgm:t>
        <a:bodyPr/>
        <a:lstStyle/>
        <a:p>
          <a:endParaRPr lang="en-IN"/>
        </a:p>
      </dgm:t>
      <dgm:extLst>
        <a:ext uri="{E40237B7-FDA0-4F09-8148-C483321AD2D9}">
          <dgm14:cNvPr xmlns:dgm14="http://schemas.microsoft.com/office/drawing/2010/diagram" id="0" name="" descr="Statistics"/>
        </a:ext>
      </dgm:extLst>
    </dgm:pt>
    <dgm:pt modelId="{760982C5-40E5-448E-BB26-D17E002F8CEA}" type="pres">
      <dgm:prSet presAssocID="{B0BD7492-85E4-4ADC-86BF-57139CFB8902}" presName="spaceRect" presStyleCnt="0"/>
      <dgm:spPr/>
    </dgm:pt>
    <dgm:pt modelId="{B94690E6-F249-4AC3-AC24-F892F6998424}" type="pres">
      <dgm:prSet presAssocID="{B0BD7492-85E4-4ADC-86BF-57139CFB8902}" presName="parTx" presStyleLbl="revTx" presStyleIdx="0" presStyleCnt="2">
        <dgm:presLayoutVars>
          <dgm:chMax val="0"/>
          <dgm:chPref val="0"/>
        </dgm:presLayoutVars>
      </dgm:prSet>
      <dgm:spPr/>
      <dgm:t>
        <a:bodyPr/>
        <a:lstStyle/>
        <a:p>
          <a:endParaRPr lang="en-IN"/>
        </a:p>
      </dgm:t>
    </dgm:pt>
    <dgm:pt modelId="{AF1714A4-2AD2-4F15-BE9A-96725C51693D}" type="pres">
      <dgm:prSet presAssocID="{A21F4659-C5E2-4558-9AE9-DE8C65F696BC}" presName="sibTrans" presStyleCnt="0"/>
      <dgm:spPr/>
    </dgm:pt>
    <dgm:pt modelId="{DF68D5D7-F016-4107-A290-5447EA684CD4}" type="pres">
      <dgm:prSet presAssocID="{A5ECC6BD-2CB9-431A-991D-32A886F3A627}" presName="compNode" presStyleCnt="0"/>
      <dgm:spPr/>
    </dgm:pt>
    <dgm:pt modelId="{2F6BD4F6-68E2-4043-92BC-FBE471B9324C}" type="pres">
      <dgm:prSet presAssocID="{A5ECC6BD-2CB9-431A-991D-32A886F3A627}" presName="bgRect" presStyleLbl="bgShp" presStyleIdx="1" presStyleCnt="2"/>
      <dgm:spPr/>
    </dgm:pt>
    <dgm:pt modelId="{9149510D-3FB1-489D-A2EB-1BFB3B4AD0EA}" type="pres">
      <dgm:prSet presAssocID="{A5ECC6BD-2CB9-431A-991D-32A886F3A627}"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t>
        <a:bodyPr/>
        <a:lstStyle/>
        <a:p>
          <a:endParaRPr lang="en-IN"/>
        </a:p>
      </dgm:t>
      <dgm:extLst>
        <a:ext uri="{E40237B7-FDA0-4F09-8148-C483321AD2D9}">
          <dgm14:cNvPr xmlns:dgm14="http://schemas.microsoft.com/office/drawing/2010/diagram" id="0" name="" descr="Maze"/>
        </a:ext>
      </dgm:extLst>
    </dgm:pt>
    <dgm:pt modelId="{EF2D8CA6-FB3D-45E1-8037-9981F102F38E}" type="pres">
      <dgm:prSet presAssocID="{A5ECC6BD-2CB9-431A-991D-32A886F3A627}" presName="spaceRect" presStyleCnt="0"/>
      <dgm:spPr/>
    </dgm:pt>
    <dgm:pt modelId="{B2BB6AFF-D693-46B6-9990-DAC527EC0450}" type="pres">
      <dgm:prSet presAssocID="{A5ECC6BD-2CB9-431A-991D-32A886F3A627}" presName="parTx" presStyleLbl="revTx" presStyleIdx="1" presStyleCnt="2">
        <dgm:presLayoutVars>
          <dgm:chMax val="0"/>
          <dgm:chPref val="0"/>
        </dgm:presLayoutVars>
      </dgm:prSet>
      <dgm:spPr/>
      <dgm:t>
        <a:bodyPr/>
        <a:lstStyle/>
        <a:p>
          <a:endParaRPr lang="en-IN"/>
        </a:p>
      </dgm:t>
    </dgm:pt>
  </dgm:ptLst>
  <dgm:cxnLst>
    <dgm:cxn modelId="{CFE54697-A7D5-4E3A-8F14-4232B2C09E64}" srcId="{5DC9AF75-D6A0-42E9-BBEA-9F3E77920CD1}" destId="{A5ECC6BD-2CB9-431A-991D-32A886F3A627}" srcOrd="1" destOrd="0" parTransId="{8515C53B-C861-486D-AED7-F7628D88B7B9}" sibTransId="{5AB4720B-2BA3-4818-A5FA-E5179720F2B7}"/>
    <dgm:cxn modelId="{A7CD4B53-9999-43E5-9200-B4BE61459381}" type="presOf" srcId="{5DC9AF75-D6A0-42E9-BBEA-9F3E77920CD1}" destId="{36D7CBF4-FCBD-452D-867D-8AB5288735F4}" srcOrd="0" destOrd="0" presId="urn:microsoft.com/office/officeart/2018/2/layout/IconVerticalSolidList"/>
    <dgm:cxn modelId="{D2CEE8BF-B803-44AD-9649-3028739EA595}" srcId="{5DC9AF75-D6A0-42E9-BBEA-9F3E77920CD1}" destId="{B0BD7492-85E4-4ADC-86BF-57139CFB8902}" srcOrd="0" destOrd="0" parTransId="{2B7E7DF5-3C6F-4CBD-BEB6-DC66A2098546}" sibTransId="{A21F4659-C5E2-4558-9AE9-DE8C65F696BC}"/>
    <dgm:cxn modelId="{A811864C-560A-4827-BA76-5E874CBB5A9E}" type="presOf" srcId="{A5ECC6BD-2CB9-431A-991D-32A886F3A627}" destId="{B2BB6AFF-D693-46B6-9990-DAC527EC0450}" srcOrd="0" destOrd="0" presId="urn:microsoft.com/office/officeart/2018/2/layout/IconVerticalSolidList"/>
    <dgm:cxn modelId="{376DD882-9744-4D13-9EFA-91DE1255E5DA}" type="presOf" srcId="{B0BD7492-85E4-4ADC-86BF-57139CFB8902}" destId="{B94690E6-F249-4AC3-AC24-F892F6998424}" srcOrd="0" destOrd="0" presId="urn:microsoft.com/office/officeart/2018/2/layout/IconVerticalSolidList"/>
    <dgm:cxn modelId="{C0017BFF-82BF-4597-8FB8-1090BAF9156F}" type="presParOf" srcId="{36D7CBF4-FCBD-452D-867D-8AB5288735F4}" destId="{FE21E7EC-BFE3-4E57-96CD-18F80CEE6852}" srcOrd="0" destOrd="0" presId="urn:microsoft.com/office/officeart/2018/2/layout/IconVerticalSolidList"/>
    <dgm:cxn modelId="{5C2B9556-D37F-496E-8565-0F5A7DCC22FA}" type="presParOf" srcId="{FE21E7EC-BFE3-4E57-96CD-18F80CEE6852}" destId="{2D9F0079-273D-44DD-8976-1F646FB690A8}" srcOrd="0" destOrd="0" presId="urn:microsoft.com/office/officeart/2018/2/layout/IconVerticalSolidList"/>
    <dgm:cxn modelId="{41A6B90D-A235-4F23-A9BA-864DEDC7219A}" type="presParOf" srcId="{FE21E7EC-BFE3-4E57-96CD-18F80CEE6852}" destId="{07202B05-4976-4574-8749-EA6765078289}" srcOrd="1" destOrd="0" presId="urn:microsoft.com/office/officeart/2018/2/layout/IconVerticalSolidList"/>
    <dgm:cxn modelId="{ED447FBB-625A-4425-9240-1839678A3224}" type="presParOf" srcId="{FE21E7EC-BFE3-4E57-96CD-18F80CEE6852}" destId="{760982C5-40E5-448E-BB26-D17E002F8CEA}" srcOrd="2" destOrd="0" presId="urn:microsoft.com/office/officeart/2018/2/layout/IconVerticalSolidList"/>
    <dgm:cxn modelId="{5F587A09-6B58-4223-8F2F-9456634889DB}" type="presParOf" srcId="{FE21E7EC-BFE3-4E57-96CD-18F80CEE6852}" destId="{B94690E6-F249-4AC3-AC24-F892F6998424}" srcOrd="3" destOrd="0" presId="urn:microsoft.com/office/officeart/2018/2/layout/IconVerticalSolidList"/>
    <dgm:cxn modelId="{FBA09855-14AB-44C6-868D-0D06D2EAE274}" type="presParOf" srcId="{36D7CBF4-FCBD-452D-867D-8AB5288735F4}" destId="{AF1714A4-2AD2-4F15-BE9A-96725C51693D}" srcOrd="1" destOrd="0" presId="urn:microsoft.com/office/officeart/2018/2/layout/IconVerticalSolidList"/>
    <dgm:cxn modelId="{6C451710-1737-4B9D-98B8-53424BC77A38}" type="presParOf" srcId="{36D7CBF4-FCBD-452D-867D-8AB5288735F4}" destId="{DF68D5D7-F016-4107-A290-5447EA684CD4}" srcOrd="2" destOrd="0" presId="urn:microsoft.com/office/officeart/2018/2/layout/IconVerticalSolidList"/>
    <dgm:cxn modelId="{226F8246-8455-4943-830A-CF03512D26CA}" type="presParOf" srcId="{DF68D5D7-F016-4107-A290-5447EA684CD4}" destId="{2F6BD4F6-68E2-4043-92BC-FBE471B9324C}" srcOrd="0" destOrd="0" presId="urn:microsoft.com/office/officeart/2018/2/layout/IconVerticalSolidList"/>
    <dgm:cxn modelId="{69F2BCF7-1FBB-449F-ABE4-EB069E2D84B5}" type="presParOf" srcId="{DF68D5D7-F016-4107-A290-5447EA684CD4}" destId="{9149510D-3FB1-489D-A2EB-1BFB3B4AD0EA}" srcOrd="1" destOrd="0" presId="urn:microsoft.com/office/officeart/2018/2/layout/IconVerticalSolidList"/>
    <dgm:cxn modelId="{A1661939-559A-4955-BE2D-0A5040412591}" type="presParOf" srcId="{DF68D5D7-F016-4107-A290-5447EA684CD4}" destId="{EF2D8CA6-FB3D-45E1-8037-9981F102F38E}" srcOrd="2" destOrd="0" presId="urn:microsoft.com/office/officeart/2018/2/layout/IconVerticalSolidList"/>
    <dgm:cxn modelId="{F1C9AD8E-6A82-4D18-B4B2-DCFC43A844E0}" type="presParOf" srcId="{DF68D5D7-F016-4107-A290-5447EA684CD4}" destId="{B2BB6AFF-D693-46B6-9990-DAC527EC045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606C8B-E3DD-4504-B51C-DAE35372E121}">
      <dsp:nvSpPr>
        <dsp:cNvPr id="0" name=""/>
        <dsp:cNvSpPr/>
      </dsp:nvSpPr>
      <dsp:spPr>
        <a:xfrm>
          <a:off x="0" y="22789"/>
          <a:ext cx="6900512" cy="12797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a:t>Let us take an example where an electronics store company wants to know whether a customer is going to buy a computer or not. So, we have the following two buying classes:</a:t>
          </a:r>
        </a:p>
      </dsp:txBody>
      <dsp:txXfrm>
        <a:off x="62473" y="85262"/>
        <a:ext cx="6775566" cy="1154814"/>
      </dsp:txXfrm>
    </dsp:sp>
    <dsp:sp modelId="{73F17D75-81CD-4F0E-B4FF-E4BEF5053589}">
      <dsp:nvSpPr>
        <dsp:cNvPr id="0" name=""/>
        <dsp:cNvSpPr/>
      </dsp:nvSpPr>
      <dsp:spPr>
        <a:xfrm>
          <a:off x="0" y="1426389"/>
          <a:ext cx="6900512" cy="1279760"/>
        </a:xfrm>
        <a:prstGeom prst="roundRect">
          <a:avLst/>
        </a:prstGeom>
        <a:solidFill>
          <a:schemeClr val="accent2">
            <a:hueOff val="1121052"/>
            <a:satOff val="-1191"/>
            <a:lumOff val="91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a:t>w1 – Yes (Customer will buy a computer)</a:t>
          </a:r>
        </a:p>
      </dsp:txBody>
      <dsp:txXfrm>
        <a:off x="62473" y="1488862"/>
        <a:ext cx="6775566" cy="1154814"/>
      </dsp:txXfrm>
    </dsp:sp>
    <dsp:sp modelId="{D6016422-20B3-4DFB-9A14-CD94F4325698}">
      <dsp:nvSpPr>
        <dsp:cNvPr id="0" name=""/>
        <dsp:cNvSpPr/>
      </dsp:nvSpPr>
      <dsp:spPr>
        <a:xfrm>
          <a:off x="0" y="2829990"/>
          <a:ext cx="6900512" cy="1279760"/>
        </a:xfrm>
        <a:prstGeom prst="roundRect">
          <a:avLst/>
        </a:prstGeom>
        <a:solidFill>
          <a:schemeClr val="accent2">
            <a:hueOff val="2242103"/>
            <a:satOff val="-2381"/>
            <a:lumOff val="18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a:t>w2 – No (Customer will not buy a computer)</a:t>
          </a:r>
        </a:p>
      </dsp:txBody>
      <dsp:txXfrm>
        <a:off x="62473" y="2892463"/>
        <a:ext cx="6775566" cy="1154814"/>
      </dsp:txXfrm>
    </dsp:sp>
    <dsp:sp modelId="{4208C0F7-6D6B-4AA0-BFBB-B26EABA5D90E}">
      <dsp:nvSpPr>
        <dsp:cNvPr id="0" name=""/>
        <dsp:cNvSpPr/>
      </dsp:nvSpPr>
      <dsp:spPr>
        <a:xfrm>
          <a:off x="0" y="4233591"/>
          <a:ext cx="6900512" cy="1279760"/>
        </a:xfrm>
        <a:prstGeom prst="roundRect">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a:t>Now, we will investigate the past records of our customer database. We will note down the number of customers buying computers and also the number of customers not buying a computer. Now, we will calculate the probabilities of customers buying a computer. Let it be P(w1). Similarly, the probability of customers not buying a customer is P(w2).</a:t>
          </a:r>
        </a:p>
      </dsp:txBody>
      <dsp:txXfrm>
        <a:off x="62473" y="4296064"/>
        <a:ext cx="6775566" cy="11548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BD5D90-8EAD-4280-801C-411EF6A24FB4}">
      <dsp:nvSpPr>
        <dsp:cNvPr id="0" name=""/>
        <dsp:cNvSpPr/>
      </dsp:nvSpPr>
      <dsp:spPr>
        <a:xfrm>
          <a:off x="0" y="59580"/>
          <a:ext cx="10515600" cy="13104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a:t>For example, we have two classes, and we need to separate them efficiently. Classes can have multiple features. </a:t>
          </a:r>
        </a:p>
      </dsp:txBody>
      <dsp:txXfrm>
        <a:off x="63968" y="123548"/>
        <a:ext cx="10387664" cy="1182464"/>
      </dsp:txXfrm>
    </dsp:sp>
    <dsp:sp modelId="{0278A300-068E-42FE-8140-A9340A0A22F6}">
      <dsp:nvSpPr>
        <dsp:cNvPr id="0" name=""/>
        <dsp:cNvSpPr/>
      </dsp:nvSpPr>
      <dsp:spPr>
        <a:xfrm>
          <a:off x="0" y="1470780"/>
          <a:ext cx="10515600" cy="13104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a:t>Using only a single feature to classify them may result in some overlapping as shown in the below figure.</a:t>
          </a:r>
        </a:p>
      </dsp:txBody>
      <dsp:txXfrm>
        <a:off x="63968" y="1534748"/>
        <a:ext cx="10387664" cy="1182464"/>
      </dsp:txXfrm>
    </dsp:sp>
    <dsp:sp modelId="{225D4F29-BB7D-4CED-9962-B71F66E1395E}">
      <dsp:nvSpPr>
        <dsp:cNvPr id="0" name=""/>
        <dsp:cNvSpPr/>
      </dsp:nvSpPr>
      <dsp:spPr>
        <a:xfrm>
          <a:off x="0" y="2881980"/>
          <a:ext cx="10515600" cy="13104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a:t>So, we will keep on increasing the number of features for proper classification. </a:t>
          </a:r>
        </a:p>
      </dsp:txBody>
      <dsp:txXfrm>
        <a:off x="63968" y="2945948"/>
        <a:ext cx="10387664" cy="11824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10BF4-7207-441D-85EA-BA595E1DE91F}">
      <dsp:nvSpPr>
        <dsp:cNvPr id="0" name=""/>
        <dsp:cNvSpPr/>
      </dsp:nvSpPr>
      <dsp:spPr>
        <a:xfrm>
          <a:off x="0" y="426253"/>
          <a:ext cx="6900512" cy="1517051"/>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a:t>A normalized utility function uses a utility scale with value uT=1, and u? =0. For example, a utility scale between uT and u?  is given.</a:t>
          </a:r>
        </a:p>
      </dsp:txBody>
      <dsp:txXfrm>
        <a:off x="74056" y="500309"/>
        <a:ext cx="6752400" cy="1368939"/>
      </dsp:txXfrm>
    </dsp:sp>
    <dsp:sp modelId="{F068729C-FFE8-44A5-AF0E-5E4905A50A0D}">
      <dsp:nvSpPr>
        <dsp:cNvPr id="0" name=""/>
        <dsp:cNvSpPr/>
      </dsp:nvSpPr>
      <dsp:spPr>
        <a:xfrm>
          <a:off x="0" y="2009544"/>
          <a:ext cx="6900512" cy="1517051"/>
        </a:xfrm>
        <a:prstGeom prst="roundRect">
          <a:avLst/>
        </a:prstGeom>
        <a:solidFill>
          <a:schemeClr val="accent2">
            <a:hueOff val="1681577"/>
            <a:satOff val="-1786"/>
            <a:lumOff val="13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a:t>Thereby an agent can choose a utility value between any prize Z and the standard lottery [p, u_; (1?p), u?]. Here, p denotes the probability which is adjusted until the agent is adequate between Z and the standard lottery.</a:t>
          </a:r>
        </a:p>
      </dsp:txBody>
      <dsp:txXfrm>
        <a:off x="74056" y="2083600"/>
        <a:ext cx="6752400" cy="1368939"/>
      </dsp:txXfrm>
    </dsp:sp>
    <dsp:sp modelId="{E4228813-27DB-4D10-BEAD-D15461B37967}">
      <dsp:nvSpPr>
        <dsp:cNvPr id="0" name=""/>
        <dsp:cNvSpPr/>
      </dsp:nvSpPr>
      <dsp:spPr>
        <a:xfrm>
          <a:off x="0" y="3592836"/>
          <a:ext cx="6900512" cy="1517051"/>
        </a:xfrm>
        <a:prstGeom prst="roundRect">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a:t>Like in medical, transportation, and environmental decision problems, we use two measurement units: micromort or QUALY(quality-adjusted life year) to measure the chances of death of a person.</a:t>
          </a:r>
        </a:p>
      </dsp:txBody>
      <dsp:txXfrm>
        <a:off x="74056" y="3666892"/>
        <a:ext cx="6752400" cy="13689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90543-84D7-41EF-B6CD-C85766A5F8BA}">
      <dsp:nvSpPr>
        <dsp:cNvPr id="0" name=""/>
        <dsp:cNvSpPr/>
      </dsp:nvSpPr>
      <dsp:spPr>
        <a:xfrm>
          <a:off x="0" y="110910"/>
          <a:ext cx="6900512" cy="262548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just" defTabSz="977900">
            <a:lnSpc>
              <a:spcPct val="100000"/>
            </a:lnSpc>
            <a:spcBef>
              <a:spcPct val="0"/>
            </a:spcBef>
            <a:spcAft>
              <a:spcPct val="35000"/>
            </a:spcAft>
          </a:pPr>
          <a:r>
            <a:rPr lang="en-US" sz="2200" kern="1200" dirty="0"/>
            <a:t>Variance indicates how much the estimate of the target function will alter if different training data were used. In other words, variance describes how much a random variable differs from its expected value. Variance is based on a single training set. Variance measures the inconsistency of different predictions using different training sets — it’s not a measure of overall accuracy.</a:t>
          </a:r>
        </a:p>
      </dsp:txBody>
      <dsp:txXfrm>
        <a:off x="128165" y="239075"/>
        <a:ext cx="6644182" cy="2369150"/>
      </dsp:txXfrm>
    </dsp:sp>
    <dsp:sp modelId="{10FF0BE7-1761-4AA1-BF9E-7DDA0FAC1594}">
      <dsp:nvSpPr>
        <dsp:cNvPr id="0" name=""/>
        <dsp:cNvSpPr/>
      </dsp:nvSpPr>
      <dsp:spPr>
        <a:xfrm>
          <a:off x="0" y="2799750"/>
          <a:ext cx="6900512" cy="2625480"/>
        </a:xfrm>
        <a:prstGeom prst="roundRect">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just" defTabSz="977900">
            <a:lnSpc>
              <a:spcPct val="100000"/>
            </a:lnSpc>
            <a:spcBef>
              <a:spcPct val="0"/>
            </a:spcBef>
            <a:spcAft>
              <a:spcPct val="35000"/>
            </a:spcAft>
          </a:pPr>
          <a:r>
            <a:rPr lang="en-US" sz="2200" kern="1200"/>
            <a:t>Variance can lead to overfitting, in which small fluctuations in the training set are magnified. A model with high-level variance may reflect random noise in the training data set instead of the target function. The model should be able to identify the underlying connections between the input data and variables of the output.</a:t>
          </a:r>
          <a:endParaRPr lang="en-US" sz="2200" kern="1200" dirty="0"/>
        </a:p>
      </dsp:txBody>
      <dsp:txXfrm>
        <a:off x="128165" y="2927915"/>
        <a:ext cx="6644182" cy="23691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9F0079-273D-44DD-8976-1F646FB690A8}">
      <dsp:nvSpPr>
        <dsp:cNvPr id="0" name=""/>
        <dsp:cNvSpPr/>
      </dsp:nvSpPr>
      <dsp:spPr>
        <a:xfrm>
          <a:off x="0" y="690943"/>
          <a:ext cx="10515600" cy="12755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202B05-4976-4574-8749-EA6765078289}">
      <dsp:nvSpPr>
        <dsp:cNvPr id="0" name=""/>
        <dsp:cNvSpPr/>
      </dsp:nvSpPr>
      <dsp:spPr>
        <a:xfrm>
          <a:off x="385865" y="977950"/>
          <a:ext cx="701573" cy="70157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4690E6-F249-4AC3-AC24-F892F6998424}">
      <dsp:nvSpPr>
        <dsp:cNvPr id="0" name=""/>
        <dsp:cNvSpPr/>
      </dsp:nvSpPr>
      <dsp:spPr>
        <a:xfrm>
          <a:off x="1473304" y="690943"/>
          <a:ext cx="9042295" cy="1275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000" tIns="135000" rIns="135000" bIns="135000" numCol="1" spcCol="1270" anchor="ctr" anchorCtr="0">
          <a:noAutofit/>
        </a:bodyPr>
        <a:lstStyle/>
        <a:p>
          <a:pPr lvl="0" algn="l" defTabSz="1022350">
            <a:lnSpc>
              <a:spcPct val="100000"/>
            </a:lnSpc>
            <a:spcBef>
              <a:spcPct val="0"/>
            </a:spcBef>
            <a:spcAft>
              <a:spcPct val="35000"/>
            </a:spcAft>
          </a:pPr>
          <a:r>
            <a:rPr lang="en-US" sz="2300" kern="1200"/>
            <a:t>A model with low variance means sampled data is close to where the model predicted it would be. A model with high variance will result in significant changes to the projections of the target function.</a:t>
          </a:r>
        </a:p>
      </dsp:txBody>
      <dsp:txXfrm>
        <a:off x="1473304" y="690943"/>
        <a:ext cx="9042295" cy="1275588"/>
      </dsp:txXfrm>
    </dsp:sp>
    <dsp:sp modelId="{2F6BD4F6-68E2-4043-92BC-FBE471B9324C}">
      <dsp:nvSpPr>
        <dsp:cNvPr id="0" name=""/>
        <dsp:cNvSpPr/>
      </dsp:nvSpPr>
      <dsp:spPr>
        <a:xfrm>
          <a:off x="0" y="2285428"/>
          <a:ext cx="10515600" cy="127558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49510D-3FB1-489D-A2EB-1BFB3B4AD0EA}">
      <dsp:nvSpPr>
        <dsp:cNvPr id="0" name=""/>
        <dsp:cNvSpPr/>
      </dsp:nvSpPr>
      <dsp:spPr>
        <a:xfrm>
          <a:off x="385865" y="2572435"/>
          <a:ext cx="701573" cy="701573"/>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BB6AFF-D693-46B6-9990-DAC527EC0450}">
      <dsp:nvSpPr>
        <dsp:cNvPr id="0" name=""/>
        <dsp:cNvSpPr/>
      </dsp:nvSpPr>
      <dsp:spPr>
        <a:xfrm>
          <a:off x="1473304" y="2285428"/>
          <a:ext cx="9042295" cy="1275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000" tIns="135000" rIns="135000" bIns="135000" numCol="1" spcCol="1270" anchor="ctr" anchorCtr="0">
          <a:noAutofit/>
        </a:bodyPr>
        <a:lstStyle/>
        <a:p>
          <a:pPr lvl="0" algn="l" defTabSz="1022350">
            <a:lnSpc>
              <a:spcPct val="100000"/>
            </a:lnSpc>
            <a:spcBef>
              <a:spcPct val="0"/>
            </a:spcBef>
            <a:spcAft>
              <a:spcPct val="35000"/>
            </a:spcAft>
          </a:pPr>
          <a:r>
            <a:rPr lang="en-US" sz="2300" kern="1200"/>
            <a:t>Machine learning algorithms with low variance include linear regression, logistics regression, and linear discriminant analysis. Those with high variance include decision trees, support vector machines and k-nearest neighbors.</a:t>
          </a:r>
        </a:p>
      </dsp:txBody>
      <dsp:txXfrm>
        <a:off x="1473304" y="2285428"/>
        <a:ext cx="9042295" cy="127558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4T03:13:50.453"/>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6T04:42:48.063"/>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6T04:43:27.191"/>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6T04:43:27.191"/>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873E4F-A171-4A87-8CB6-A72452E7E8FB}" type="datetimeFigureOut">
              <a:rPr lang="en-IN" smtClean="0"/>
              <a:t>21-11-2024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2F8BF3-0F9C-418D-8DBE-C5D016936DC7}" type="slidenum">
              <a:rPr lang="en-IN" smtClean="0"/>
              <a:t>‹#›</a:t>
            </a:fld>
            <a:endParaRPr lang="en-IN"/>
          </a:p>
        </p:txBody>
      </p:sp>
    </p:spTree>
    <p:extLst>
      <p:ext uri="{BB962C8B-B14F-4D97-AF65-F5344CB8AC3E}">
        <p14:creationId xmlns:p14="http://schemas.microsoft.com/office/powerpoint/2010/main" val="812071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FAF7A18-8EE2-4FA8-AF3E-3824767CA90F}" type="slidenum">
              <a:rPr lang="en-IN" smtClean="0"/>
              <a:t>1</a:t>
            </a:fld>
            <a:endParaRPr lang="en-IN"/>
          </a:p>
        </p:txBody>
      </p:sp>
    </p:spTree>
    <p:extLst>
      <p:ext uri="{BB962C8B-B14F-4D97-AF65-F5344CB8AC3E}">
        <p14:creationId xmlns:p14="http://schemas.microsoft.com/office/powerpoint/2010/main" val="3317007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7992406-1A8F-47AE-98B9-F437FA8EBC75}" type="slidenum">
              <a:rPr lang="en-US" smtClean="0"/>
              <a:pPr/>
              <a:t>28</a:t>
            </a:fld>
            <a:endParaRPr lang="en-US"/>
          </a:p>
        </p:txBody>
      </p:sp>
    </p:spTree>
    <p:extLst>
      <p:ext uri="{BB962C8B-B14F-4D97-AF65-F5344CB8AC3E}">
        <p14:creationId xmlns:p14="http://schemas.microsoft.com/office/powerpoint/2010/main" val="3195999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E021A4-6B55-4357-8C86-A48DEB01717C}" type="slidenum">
              <a:rPr lang="en-US" smtClean="0"/>
              <a:t>41</a:t>
            </a:fld>
            <a:endParaRPr lang="en-US"/>
          </a:p>
        </p:txBody>
      </p:sp>
    </p:spTree>
    <p:extLst>
      <p:ext uri="{BB962C8B-B14F-4D97-AF65-F5344CB8AC3E}">
        <p14:creationId xmlns:p14="http://schemas.microsoft.com/office/powerpoint/2010/main" val="2352923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CD7B535-994D-4FEB-8475-BBB0CA4D54F2}" type="datetimeFigureOut">
              <a:rPr lang="en-IN" smtClean="0"/>
              <a:t>21-11-2024</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35CEFE42-69DE-4D9D-B407-6444015A95C5}"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2388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D7B535-994D-4FEB-8475-BBB0CA4D54F2}" type="datetimeFigureOut">
              <a:rPr lang="en-IN" smtClean="0"/>
              <a:t>21-11-2024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CEFE42-69DE-4D9D-B407-6444015A95C5}" type="slidenum">
              <a:rPr lang="en-IN" smtClean="0"/>
              <a:t>‹#›</a:t>
            </a:fld>
            <a:endParaRPr lang="en-IN"/>
          </a:p>
        </p:txBody>
      </p:sp>
    </p:spTree>
    <p:extLst>
      <p:ext uri="{BB962C8B-B14F-4D97-AF65-F5344CB8AC3E}">
        <p14:creationId xmlns:p14="http://schemas.microsoft.com/office/powerpoint/2010/main" val="3038363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D7B535-994D-4FEB-8475-BBB0CA4D54F2}" type="datetimeFigureOut">
              <a:rPr lang="en-IN" smtClean="0"/>
              <a:t>21-11-2024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EFE42-69DE-4D9D-B407-6444015A95C5}"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024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D7B535-994D-4FEB-8475-BBB0CA4D54F2}" type="datetimeFigureOut">
              <a:rPr lang="en-IN" smtClean="0"/>
              <a:t>21-11-2024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EFE42-69DE-4D9D-B407-6444015A95C5}"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472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D7B535-994D-4FEB-8475-BBB0CA4D54F2}" type="datetimeFigureOut">
              <a:rPr lang="en-IN" smtClean="0"/>
              <a:t>21-11-2024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EFE42-69DE-4D9D-B407-6444015A95C5}" type="slidenum">
              <a:rPr lang="en-IN" smtClean="0"/>
              <a:t>‹#›</a:t>
            </a:fld>
            <a:endParaRPr lang="en-IN"/>
          </a:p>
        </p:txBody>
      </p:sp>
    </p:spTree>
    <p:extLst>
      <p:ext uri="{BB962C8B-B14F-4D97-AF65-F5344CB8AC3E}">
        <p14:creationId xmlns:p14="http://schemas.microsoft.com/office/powerpoint/2010/main" val="1669800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D7B535-994D-4FEB-8475-BBB0CA4D54F2}" type="datetimeFigureOut">
              <a:rPr lang="en-IN" smtClean="0"/>
              <a:t>21-11-2024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EFE42-69DE-4D9D-B407-6444015A95C5}"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6362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D7B535-994D-4FEB-8475-BBB0CA4D54F2}" type="datetimeFigureOut">
              <a:rPr lang="en-IN" smtClean="0"/>
              <a:t>21-11-2024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EFE42-69DE-4D9D-B407-6444015A95C5}"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4400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D7B535-994D-4FEB-8475-BBB0CA4D54F2}" type="datetimeFigureOut">
              <a:rPr lang="en-IN" smtClean="0"/>
              <a:t>21-11-2024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EFE42-69DE-4D9D-B407-6444015A95C5}"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2074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D7B535-994D-4FEB-8475-BBB0CA4D54F2}" type="datetimeFigureOut">
              <a:rPr lang="en-IN" smtClean="0"/>
              <a:t>21-11-2024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EFE42-69DE-4D9D-B407-6444015A95C5}"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0376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CD7B535-994D-4FEB-8475-BBB0CA4D54F2}" type="datetimeFigureOut">
              <a:rPr lang="en-IN" smtClean="0"/>
              <a:t>21-11-2024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EFE42-69DE-4D9D-B407-6444015A95C5}" type="slidenum">
              <a:rPr lang="en-IN" smtClean="0"/>
              <a:t>‹#›</a:t>
            </a:fld>
            <a:endParaRPr lang="en-IN"/>
          </a:p>
        </p:txBody>
      </p:sp>
    </p:spTree>
    <p:extLst>
      <p:ext uri="{BB962C8B-B14F-4D97-AF65-F5344CB8AC3E}">
        <p14:creationId xmlns:p14="http://schemas.microsoft.com/office/powerpoint/2010/main" val="92646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D7B535-994D-4FEB-8475-BBB0CA4D54F2}" type="datetimeFigureOut">
              <a:rPr lang="en-IN" smtClean="0"/>
              <a:t>21-11-2024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CEFE42-69DE-4D9D-B407-6444015A95C5}"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9593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CD7B535-994D-4FEB-8475-BBB0CA4D54F2}" type="datetimeFigureOut">
              <a:rPr lang="en-IN" smtClean="0"/>
              <a:t>21-11-2024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CEFE42-69DE-4D9D-B407-6444015A95C5}" type="slidenum">
              <a:rPr lang="en-IN" smtClean="0"/>
              <a:t>‹#›</a:t>
            </a:fld>
            <a:endParaRPr lang="en-IN"/>
          </a:p>
        </p:txBody>
      </p:sp>
    </p:spTree>
    <p:extLst>
      <p:ext uri="{BB962C8B-B14F-4D97-AF65-F5344CB8AC3E}">
        <p14:creationId xmlns:p14="http://schemas.microsoft.com/office/powerpoint/2010/main" val="1479297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CD7B535-994D-4FEB-8475-BBB0CA4D54F2}" type="datetimeFigureOut">
              <a:rPr lang="en-IN" smtClean="0"/>
              <a:t>21-11-2024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5CEFE42-69DE-4D9D-B407-6444015A95C5}"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5359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CD7B535-994D-4FEB-8475-BBB0CA4D54F2}" type="datetimeFigureOut">
              <a:rPr lang="en-IN" smtClean="0"/>
              <a:t>21-11-2024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5CEFE42-69DE-4D9D-B407-6444015A95C5}"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426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D7B535-994D-4FEB-8475-BBB0CA4D54F2}" type="datetimeFigureOut">
              <a:rPr lang="en-IN" smtClean="0"/>
              <a:t>21-11-2024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5CEFE42-69DE-4D9D-B407-6444015A95C5}" type="slidenum">
              <a:rPr lang="en-IN" smtClean="0"/>
              <a:t>‹#›</a:t>
            </a:fld>
            <a:endParaRPr lang="en-IN"/>
          </a:p>
        </p:txBody>
      </p:sp>
    </p:spTree>
    <p:extLst>
      <p:ext uri="{BB962C8B-B14F-4D97-AF65-F5344CB8AC3E}">
        <p14:creationId xmlns:p14="http://schemas.microsoft.com/office/powerpoint/2010/main" val="1295449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D7B535-994D-4FEB-8475-BBB0CA4D54F2}" type="datetimeFigureOut">
              <a:rPr lang="en-IN" smtClean="0"/>
              <a:t>21-11-2024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CEFE42-69DE-4D9D-B407-6444015A95C5}"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027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D7B535-994D-4FEB-8475-BBB0CA4D54F2}" type="datetimeFigureOut">
              <a:rPr lang="en-IN" smtClean="0"/>
              <a:t>21-11-2024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CEFE42-69DE-4D9D-B407-6444015A95C5}" type="slidenum">
              <a:rPr lang="en-IN" smtClean="0"/>
              <a:t>‹#›</a:t>
            </a:fld>
            <a:endParaRPr lang="en-IN"/>
          </a:p>
        </p:txBody>
      </p:sp>
    </p:spTree>
    <p:extLst>
      <p:ext uri="{BB962C8B-B14F-4D97-AF65-F5344CB8AC3E}">
        <p14:creationId xmlns:p14="http://schemas.microsoft.com/office/powerpoint/2010/main" val="3502104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CD7B535-994D-4FEB-8475-BBB0CA4D54F2}" type="datetimeFigureOut">
              <a:rPr lang="en-IN" smtClean="0"/>
              <a:t>21-11-2024</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5CEFE42-69DE-4D9D-B407-6444015A95C5}" type="slidenum">
              <a:rPr lang="en-IN" smtClean="0"/>
              <a:t>‹#›</a:t>
            </a:fld>
            <a:endParaRPr lang="en-IN"/>
          </a:p>
        </p:txBody>
      </p:sp>
    </p:spTree>
    <p:extLst>
      <p:ext uri="{BB962C8B-B14F-4D97-AF65-F5344CB8AC3E}">
        <p14:creationId xmlns:p14="http://schemas.microsoft.com/office/powerpoint/2010/main" val="238748217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techtarget.com/searchenterpriseai/definition/AI-Artificial-Intelligenc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3.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28.emf"/></Relationships>
</file>

<file path=ppt/slides/_rels/slide4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3.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4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4.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a:blip r:embed="rId3"/>
          <a:stretch>
            <a:fillRect/>
          </a:stretch>
        </p:blipFill>
        <p:spPr>
          <a:xfrm>
            <a:off x="0" y="-199883"/>
            <a:ext cx="12192000" cy="7257766"/>
          </a:xfrm>
          <a:prstGeom prst="rect">
            <a:avLst/>
          </a:prstGeom>
        </p:spPr>
      </p:pic>
      <p:sp>
        <p:nvSpPr>
          <p:cNvPr id="5" name="Title 1"/>
          <p:cNvSpPr txBox="1">
            <a:spLocks/>
          </p:cNvSpPr>
          <p:nvPr/>
        </p:nvSpPr>
        <p:spPr>
          <a:xfrm>
            <a:off x="300252" y="1292117"/>
            <a:ext cx="6837527" cy="2447370"/>
          </a:xfrm>
          <a:prstGeom prst="rect">
            <a:avLst/>
          </a:prstGeom>
        </p:spPr>
        <p:txBody>
          <a:bodyPr vert="horz" lIns="91440" tIns="45720" rIns="91440" bIns="45720" rtlCol="0" anchor="ctr">
            <a:normAutofit fontScale="52500" lnSpcReduction="20000"/>
          </a:bodyPr>
          <a:lstStyle>
            <a:lvl1pPr algn="r" defTabSz="914400" rtl="0" eaLnBrk="1" latinLnBrk="0" hangingPunct="1">
              <a:lnSpc>
                <a:spcPct val="80000"/>
              </a:lnSpc>
              <a:spcBef>
                <a:spcPct val="0"/>
              </a:spcBef>
              <a:buNone/>
              <a:defRPr sz="5000" kern="1200" cap="all" spc="200" baseline="0">
                <a:solidFill>
                  <a:schemeClr val="tx1">
                    <a:lumMod val="95000"/>
                    <a:lumOff val="5000"/>
                  </a:schemeClr>
                </a:solidFill>
                <a:latin typeface="+mj-lt"/>
                <a:ea typeface="+mj-ea"/>
                <a:cs typeface="+mj-cs"/>
              </a:defRPr>
            </a:lvl1pPr>
          </a:lstStyle>
          <a:p>
            <a:pPr algn="ctr"/>
            <a:r>
              <a:rPr lang="en-IN" sz="6100" u="sng" dirty="0" smtClean="0"/>
              <a:t/>
            </a:r>
            <a:br>
              <a:rPr lang="en-IN" sz="6100" u="sng" dirty="0" smtClean="0"/>
            </a:br>
            <a:r>
              <a:rPr lang="en-US" sz="6100" b="1" u="sng" dirty="0" smtClean="0">
                <a:solidFill>
                  <a:schemeClr val="bg1"/>
                </a:solidFill>
              </a:rPr>
              <a:t> </a:t>
            </a:r>
            <a:r>
              <a:rPr lang="en-US" sz="7600" b="1" u="sng" dirty="0" smtClean="0">
                <a:solidFill>
                  <a:schemeClr val="bg1"/>
                </a:solidFill>
              </a:rPr>
              <a:t>Artificial Intelligence and Machine Learning </a:t>
            </a:r>
            <a:br>
              <a:rPr lang="en-US" sz="7600" b="1" u="sng" dirty="0" smtClean="0">
                <a:solidFill>
                  <a:schemeClr val="bg1"/>
                </a:solidFill>
              </a:rPr>
            </a:br>
            <a:r>
              <a:rPr lang="en-US" sz="6700" b="1" u="sng" dirty="0" smtClean="0">
                <a:solidFill>
                  <a:schemeClr val="bg1"/>
                </a:solidFill>
              </a:rPr>
              <a:t/>
            </a:r>
            <a:br>
              <a:rPr lang="en-US" sz="6700" b="1" u="sng" dirty="0" smtClean="0">
                <a:solidFill>
                  <a:schemeClr val="bg1"/>
                </a:solidFill>
              </a:rPr>
            </a:br>
            <a:r>
              <a:rPr lang="en-US" sz="9100" b="1" dirty="0" smtClean="0">
                <a:solidFill>
                  <a:schemeClr val="bg1"/>
                </a:solidFill>
              </a:rPr>
              <a:t>Unit:- 04</a:t>
            </a:r>
            <a:endParaRPr lang="en-IN" sz="9100" b="1" dirty="0">
              <a:solidFill>
                <a:schemeClr val="bg1"/>
              </a:solidFill>
            </a:endParaRPr>
          </a:p>
        </p:txBody>
      </p:sp>
      <p:sp>
        <p:nvSpPr>
          <p:cNvPr id="6" name="Subtitle 2"/>
          <p:cNvSpPr txBox="1">
            <a:spLocks/>
          </p:cNvSpPr>
          <p:nvPr/>
        </p:nvSpPr>
        <p:spPr>
          <a:xfrm>
            <a:off x="787021" y="4832209"/>
            <a:ext cx="9144000" cy="1655762"/>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9pPr>
          </a:lstStyle>
          <a:p>
            <a:r>
              <a:rPr lang="en-US" sz="2400" b="1" dirty="0" smtClean="0">
                <a:solidFill>
                  <a:schemeClr val="bg1"/>
                </a:solidFill>
              </a:rPr>
              <a:t>Presented By:</a:t>
            </a:r>
          </a:p>
          <a:p>
            <a:r>
              <a:rPr lang="en-US" sz="2400" b="1" dirty="0" smtClean="0">
                <a:solidFill>
                  <a:schemeClr val="bg1"/>
                </a:solidFill>
              </a:rPr>
              <a:t>Mrs. </a:t>
            </a:r>
            <a:r>
              <a:rPr lang="en-US" sz="2400" b="1" dirty="0" err="1" smtClean="0">
                <a:solidFill>
                  <a:schemeClr val="bg1"/>
                </a:solidFill>
              </a:rPr>
              <a:t>Akanksha</a:t>
            </a:r>
            <a:r>
              <a:rPr lang="en-US" sz="2400" b="1" dirty="0" smtClean="0">
                <a:solidFill>
                  <a:schemeClr val="bg1"/>
                </a:solidFill>
              </a:rPr>
              <a:t> Mishra</a:t>
            </a:r>
          </a:p>
          <a:p>
            <a:r>
              <a:rPr lang="en-US" sz="2400" b="1" dirty="0" smtClean="0">
                <a:solidFill>
                  <a:schemeClr val="bg1"/>
                </a:solidFill>
              </a:rPr>
              <a:t>Assistant Professor</a:t>
            </a:r>
          </a:p>
          <a:p>
            <a:r>
              <a:rPr lang="en-US" sz="2400" b="1" dirty="0" smtClean="0">
                <a:solidFill>
                  <a:schemeClr val="bg1"/>
                </a:solidFill>
              </a:rPr>
              <a:t>Department of IT</a:t>
            </a:r>
            <a:endParaRPr lang="en-IN" sz="2400" b="1" dirty="0">
              <a:solidFill>
                <a:schemeClr val="bg1"/>
              </a:solidFill>
            </a:endParaRPr>
          </a:p>
        </p:txBody>
      </p:sp>
    </p:spTree>
    <p:extLst>
      <p:ext uri="{BB962C8B-B14F-4D97-AF65-F5344CB8AC3E}">
        <p14:creationId xmlns:p14="http://schemas.microsoft.com/office/powerpoint/2010/main" val="32607758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Difference between Machine Learning, Artificial Intelligence and Deep Learning</a:t>
            </a:r>
            <a:br>
              <a:rPr lang="en-IN" b="1" dirty="0"/>
            </a:br>
            <a:endParaRPr lang="en-IN" dirty="0"/>
          </a:p>
        </p:txBody>
      </p:sp>
      <p:pic>
        <p:nvPicPr>
          <p:cNvPr id="5122" name="Picture 2" descr="Differences Between AI vs. Machine Learning vs. Deep Learning | Simplilear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2522" y="2052496"/>
            <a:ext cx="10711063" cy="4805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5561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Classification of Machine Learning</a:t>
            </a:r>
            <a:br>
              <a:rPr lang="en-IN" dirty="0"/>
            </a:br>
            <a:endParaRPr lang="en-IN" dirty="0"/>
          </a:p>
        </p:txBody>
      </p:sp>
      <p:sp>
        <p:nvSpPr>
          <p:cNvPr id="3" name="Content Placeholder 2"/>
          <p:cNvSpPr>
            <a:spLocks noGrp="1"/>
          </p:cNvSpPr>
          <p:nvPr>
            <p:ph idx="1"/>
          </p:nvPr>
        </p:nvSpPr>
        <p:spPr>
          <a:xfrm>
            <a:off x="1139826" y="2488669"/>
            <a:ext cx="9601196" cy="3318936"/>
          </a:xfrm>
        </p:spPr>
        <p:txBody>
          <a:bodyPr/>
          <a:lstStyle/>
          <a:p>
            <a:r>
              <a:rPr lang="en-US" b="1" dirty="0"/>
              <a:t>Supervised learning</a:t>
            </a:r>
            <a:endParaRPr lang="en-US" dirty="0"/>
          </a:p>
          <a:p>
            <a:r>
              <a:rPr lang="en-US" b="1" dirty="0"/>
              <a:t>Unsupervised learning</a:t>
            </a:r>
            <a:endParaRPr lang="en-US" dirty="0"/>
          </a:p>
          <a:p>
            <a:r>
              <a:rPr lang="en-US" b="1" dirty="0"/>
              <a:t>Reinforcement learning</a:t>
            </a:r>
            <a:endParaRPr lang="en-US" dirty="0"/>
          </a:p>
          <a:p>
            <a:endParaRPr lang="en-IN" dirty="0"/>
          </a:p>
        </p:txBody>
      </p:sp>
      <p:pic>
        <p:nvPicPr>
          <p:cNvPr id="6146" name="Picture 2" descr="Introduction to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206" y="2488669"/>
            <a:ext cx="5330636" cy="3584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5180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764276"/>
            <a:ext cx="9601196" cy="1009934"/>
          </a:xfrm>
        </p:spPr>
        <p:txBody>
          <a:bodyPr/>
          <a:lstStyle/>
          <a:p>
            <a:r>
              <a:rPr lang="en-IN" b="1" dirty="0"/>
              <a:t>Supervised learning:</a:t>
            </a:r>
            <a:endParaRPr lang="en-IN" dirty="0"/>
          </a:p>
        </p:txBody>
      </p:sp>
      <p:sp>
        <p:nvSpPr>
          <p:cNvPr id="3" name="Content Placeholder 2"/>
          <p:cNvSpPr>
            <a:spLocks noGrp="1"/>
          </p:cNvSpPr>
          <p:nvPr>
            <p:ph idx="1"/>
          </p:nvPr>
        </p:nvSpPr>
        <p:spPr>
          <a:xfrm>
            <a:off x="1295402" y="2538483"/>
            <a:ext cx="4040873" cy="3214555"/>
          </a:xfrm>
        </p:spPr>
        <p:txBody>
          <a:bodyPr>
            <a:normAutofit lnSpcReduction="10000"/>
          </a:bodyPr>
          <a:lstStyle/>
          <a:p>
            <a:pPr lvl="0"/>
            <a:r>
              <a:rPr lang="en-IN" dirty="0"/>
              <a:t> In this type of machine </a:t>
            </a:r>
            <a:r>
              <a:rPr lang="en-IN" dirty="0" smtClean="0"/>
              <a:t>learning, data Scientist</a:t>
            </a:r>
            <a:r>
              <a:rPr lang="en-IN" dirty="0">
                <a:solidFill>
                  <a:schemeClr val="tx1"/>
                </a:solidFill>
              </a:rPr>
              <a:t> </a:t>
            </a:r>
            <a:r>
              <a:rPr lang="en-IN" dirty="0"/>
              <a:t>supply algorithms with labelled training data and define the variables they want the algorithm to assess for correlations. Both the input and the output of the algorithm is specified.</a:t>
            </a:r>
          </a:p>
          <a:p>
            <a:endParaRPr lang="en-IN" dirty="0"/>
          </a:p>
        </p:txBody>
      </p:sp>
      <p:pic>
        <p:nvPicPr>
          <p:cNvPr id="4" name="Picture 3"/>
          <p:cNvPicPr>
            <a:picLocks noChangeAspect="1"/>
          </p:cNvPicPr>
          <p:nvPr/>
        </p:nvPicPr>
        <p:blipFill>
          <a:blip r:embed="rId2"/>
          <a:stretch>
            <a:fillRect/>
          </a:stretch>
        </p:blipFill>
        <p:spPr>
          <a:xfrm>
            <a:off x="5336275" y="1766747"/>
            <a:ext cx="6216341" cy="4280775"/>
          </a:xfrm>
          <a:prstGeom prst="rect">
            <a:avLst/>
          </a:prstGeom>
        </p:spPr>
      </p:pic>
    </p:spTree>
    <p:extLst>
      <p:ext uri="{BB962C8B-B14F-4D97-AF65-F5344CB8AC3E}">
        <p14:creationId xmlns:p14="http://schemas.microsoft.com/office/powerpoint/2010/main" val="29187902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Unsupervised learning:</a:t>
            </a:r>
            <a:r>
              <a:rPr lang="en-IN" dirty="0"/>
              <a:t> </a:t>
            </a:r>
          </a:p>
        </p:txBody>
      </p:sp>
      <p:sp>
        <p:nvSpPr>
          <p:cNvPr id="3" name="Content Placeholder 2"/>
          <p:cNvSpPr>
            <a:spLocks noGrp="1"/>
          </p:cNvSpPr>
          <p:nvPr>
            <p:ph idx="1"/>
          </p:nvPr>
        </p:nvSpPr>
        <p:spPr>
          <a:xfrm>
            <a:off x="1295401" y="2556932"/>
            <a:ext cx="3972635" cy="3318936"/>
          </a:xfrm>
        </p:spPr>
        <p:txBody>
          <a:bodyPr>
            <a:normAutofit fontScale="92500" lnSpcReduction="10000"/>
          </a:bodyPr>
          <a:lstStyle/>
          <a:p>
            <a:pPr lvl="0"/>
            <a:r>
              <a:rPr lang="en-IN" dirty="0" smtClean="0"/>
              <a:t>This </a:t>
            </a:r>
            <a:r>
              <a:rPr lang="en-IN" dirty="0"/>
              <a:t>type of machine learning involves algorithms that train on unlabelled data. The algorithm scans through data sets looking for any meaningful connection. The data that algorithms train on as well as the predictions or recommendations they output are predetermined.</a:t>
            </a:r>
          </a:p>
          <a:p>
            <a:endParaRPr lang="en-IN" dirty="0"/>
          </a:p>
        </p:txBody>
      </p:sp>
      <p:pic>
        <p:nvPicPr>
          <p:cNvPr id="8194" name="Picture 2" descr="Unsupervised Learning - Machine Learning Algorithms - TechVidv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5508" y="2460624"/>
            <a:ext cx="6609679" cy="3511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3684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969498"/>
          </a:xfrm>
        </p:spPr>
        <p:txBody>
          <a:bodyPr/>
          <a:lstStyle/>
          <a:p>
            <a:r>
              <a:rPr lang="en-IN" b="1" dirty="0"/>
              <a:t>Reinforcement learning:</a:t>
            </a:r>
            <a:endParaRPr lang="en-IN" dirty="0"/>
          </a:p>
        </p:txBody>
      </p:sp>
      <p:sp>
        <p:nvSpPr>
          <p:cNvPr id="3" name="Content Placeholder 2"/>
          <p:cNvSpPr>
            <a:spLocks noGrp="1"/>
          </p:cNvSpPr>
          <p:nvPr>
            <p:ph idx="1"/>
          </p:nvPr>
        </p:nvSpPr>
        <p:spPr>
          <a:xfrm>
            <a:off x="1295401" y="2556932"/>
            <a:ext cx="4436659" cy="3318936"/>
          </a:xfrm>
        </p:spPr>
        <p:txBody>
          <a:bodyPr>
            <a:normAutofit fontScale="85000" lnSpcReduction="10000"/>
          </a:bodyPr>
          <a:lstStyle/>
          <a:p>
            <a:pPr lvl="0"/>
            <a:r>
              <a:rPr lang="en-IN" b="1" dirty="0"/>
              <a:t> </a:t>
            </a:r>
            <a:r>
              <a:rPr lang="en-IN" dirty="0"/>
              <a:t>Data scientists typically use </a:t>
            </a:r>
            <a:r>
              <a:rPr lang="en-IN" b="1" dirty="0"/>
              <a:t> Reinforcement </a:t>
            </a:r>
            <a:r>
              <a:rPr lang="en-IN" b="1" dirty="0" smtClean="0"/>
              <a:t>learning </a:t>
            </a:r>
            <a:r>
              <a:rPr lang="en-IN" dirty="0" smtClean="0"/>
              <a:t>to </a:t>
            </a:r>
            <a:r>
              <a:rPr lang="en-IN" dirty="0"/>
              <a:t>teach a machine to complete a multi-step process for which there are clearly defined rules. Data scientists program an algorithm to complete a task and give it positive or negative cues as it works out how to complete a task. But for the most part, the algorithm decides on its own what steps to take along the way.</a:t>
            </a:r>
          </a:p>
          <a:p>
            <a:endParaRPr lang="en-IN" dirty="0"/>
          </a:p>
        </p:txBody>
      </p:sp>
      <p:pic>
        <p:nvPicPr>
          <p:cNvPr id="9218" name="Picture 2" descr="The very basics of Reinforcement Learning | by Aneek Das | Becoming Human:  Artificial Intelligence Magaz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060" y="2142208"/>
            <a:ext cx="5859486" cy="4148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4024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a:t>Common issues in Machine Learning</a:t>
            </a:r>
            <a:r>
              <a:rPr lang="en-US"/>
              <a:t/>
            </a:r>
            <a:br>
              <a:rPr lang="en-US"/>
            </a:br>
            <a:endParaRPr lang="en-IN"/>
          </a:p>
        </p:txBody>
      </p:sp>
      <p:sp>
        <p:nvSpPr>
          <p:cNvPr id="3" name="Content Placeholder 2"/>
          <p:cNvSpPr>
            <a:spLocks noGrp="1"/>
          </p:cNvSpPr>
          <p:nvPr>
            <p:ph idx="1"/>
          </p:nvPr>
        </p:nvSpPr>
        <p:spPr/>
        <p:txBody>
          <a:bodyPr>
            <a:normAutofit fontScale="85000" lnSpcReduction="20000"/>
          </a:bodyPr>
          <a:lstStyle/>
          <a:p>
            <a:r>
              <a:rPr lang="en-US" dirty="0" smtClean="0"/>
              <a:t>Inadequate </a:t>
            </a:r>
            <a:r>
              <a:rPr lang="en-US" dirty="0"/>
              <a:t>Training Data. ...</a:t>
            </a:r>
          </a:p>
          <a:p>
            <a:r>
              <a:rPr lang="en-US" dirty="0"/>
              <a:t>Poor quality of data. ...</a:t>
            </a:r>
          </a:p>
          <a:p>
            <a:r>
              <a:rPr lang="en-US" dirty="0"/>
              <a:t>Non-representative training data. ...</a:t>
            </a:r>
          </a:p>
          <a:p>
            <a:r>
              <a:rPr lang="en-US" dirty="0" err="1"/>
              <a:t>Overfitting</a:t>
            </a:r>
            <a:r>
              <a:rPr lang="en-US" dirty="0"/>
              <a:t> and </a:t>
            </a:r>
            <a:r>
              <a:rPr lang="en-US" dirty="0" err="1"/>
              <a:t>Underfitting</a:t>
            </a:r>
            <a:r>
              <a:rPr lang="en-US" dirty="0"/>
              <a:t>. ...</a:t>
            </a:r>
          </a:p>
          <a:p>
            <a:r>
              <a:rPr lang="en-US" dirty="0"/>
              <a:t>Monitoring and maintenance. ...</a:t>
            </a:r>
          </a:p>
          <a:p>
            <a:r>
              <a:rPr lang="en-US" dirty="0"/>
              <a:t>Getting bad recommendations. ...</a:t>
            </a:r>
          </a:p>
          <a:p>
            <a:r>
              <a:rPr lang="en-US" dirty="0"/>
              <a:t>Lack of skilled resources. ...</a:t>
            </a:r>
          </a:p>
          <a:p>
            <a:r>
              <a:rPr lang="en-US" dirty="0"/>
              <a:t>Customer Segmentation.</a:t>
            </a:r>
          </a:p>
          <a:p>
            <a:endParaRPr lang="en-IN" dirty="0"/>
          </a:p>
        </p:txBody>
      </p:sp>
    </p:spTree>
    <p:extLst>
      <p:ext uri="{BB962C8B-B14F-4D97-AF65-F5344CB8AC3E}">
        <p14:creationId xmlns:p14="http://schemas.microsoft.com/office/powerpoint/2010/main" val="35340129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Probably </a:t>
            </a:r>
            <a:r>
              <a:rPr lang="en-US" dirty="0"/>
              <a:t>Approximately Correct (PAC) learning</a:t>
            </a:r>
            <a:endParaRPr lang="en-IN" dirty="0"/>
          </a:p>
        </p:txBody>
      </p:sp>
      <p:sp>
        <p:nvSpPr>
          <p:cNvPr id="3" name="Content Placeholder 2"/>
          <p:cNvSpPr>
            <a:spLocks noGrp="1"/>
          </p:cNvSpPr>
          <p:nvPr>
            <p:ph idx="1"/>
          </p:nvPr>
        </p:nvSpPr>
        <p:spPr/>
        <p:txBody>
          <a:bodyPr>
            <a:normAutofit fontScale="92500" lnSpcReduction="20000"/>
          </a:bodyPr>
          <a:lstStyle/>
          <a:p>
            <a:pPr fontAlgn="base"/>
            <a:r>
              <a:rPr lang="en-US" dirty="0" smtClean="0"/>
              <a:t>Probably </a:t>
            </a:r>
            <a:r>
              <a:rPr lang="en-US" dirty="0"/>
              <a:t>Approximately Correct (PAC) learning is a theoretical framework introduced by Leslie Valiant in 1984. It addresses the problem of learning a function from a </a:t>
            </a:r>
            <a:r>
              <a:rPr lang="en-US" dirty="0" smtClean="0"/>
              <a:t>set</a:t>
            </a:r>
            <a:r>
              <a:rPr lang="en-US" dirty="0"/>
              <a:t> </a:t>
            </a:r>
            <a:r>
              <a:rPr lang="en-US" dirty="0" smtClean="0"/>
              <a:t>of </a:t>
            </a:r>
            <a:r>
              <a:rPr lang="en-US" dirty="0"/>
              <a:t>samples in a way that is both probably correct and approximately correct. In simpler terms, PAC learning formalizes the conditions under which a learning algorithm can be expected to perform well on new, unseen data after being trained on a finite set of examples.</a:t>
            </a:r>
          </a:p>
          <a:p>
            <a:pPr fontAlgn="base"/>
            <a:r>
              <a:rPr lang="en-US" dirty="0"/>
              <a:t>PAC learning is concerned with the feasibility of learning in a probabilistic sense. It asks whether there exists an algorithm that, given enough examples, will find a hypothesis that is approximately correct with high probability. The "probably" aspect refers to the confidence level of the algorithm, while the "approximately correct" aspect refers to the accuracy of the hypothesis.</a:t>
            </a:r>
          </a:p>
          <a:p>
            <a:endParaRPr lang="en-IN" dirty="0"/>
          </a:p>
        </p:txBody>
      </p:sp>
    </p:spTree>
    <p:extLst>
      <p:ext uri="{BB962C8B-B14F-4D97-AF65-F5344CB8AC3E}">
        <p14:creationId xmlns:p14="http://schemas.microsoft.com/office/powerpoint/2010/main" val="39505643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Core Concepts of PAC Learning</a:t>
            </a:r>
            <a:br>
              <a:rPr lang="en-US" b="1" dirty="0"/>
            </a:br>
            <a:endParaRPr lang="en-IN" dirty="0"/>
          </a:p>
        </p:txBody>
      </p:sp>
      <p:sp>
        <p:nvSpPr>
          <p:cNvPr id="3" name="Content Placeholder 2"/>
          <p:cNvSpPr>
            <a:spLocks noGrp="1"/>
          </p:cNvSpPr>
          <p:nvPr>
            <p:ph idx="1"/>
          </p:nvPr>
        </p:nvSpPr>
        <p:spPr>
          <a:xfrm>
            <a:off x="849086" y="2556931"/>
            <a:ext cx="10541725" cy="3791617"/>
          </a:xfrm>
        </p:spPr>
        <p:txBody>
          <a:bodyPr>
            <a:normAutofit fontScale="62500" lnSpcReduction="20000"/>
          </a:bodyPr>
          <a:lstStyle/>
          <a:p>
            <a:pPr fontAlgn="base"/>
            <a:r>
              <a:rPr lang="en-US" b="1" dirty="0" smtClean="0"/>
              <a:t>Sample </a:t>
            </a:r>
            <a:r>
              <a:rPr lang="en-US" b="1" dirty="0"/>
              <a:t>Complexity</a:t>
            </a:r>
          </a:p>
          <a:p>
            <a:pPr fontAlgn="base"/>
            <a:r>
              <a:rPr lang="en-US" dirty="0"/>
              <a:t>Sample complexity refers to the number of samples required for a learning algorithm to achieve a specified level of accuracy and confidence. In PAC learning, sample complexity is a key measure of the efficiency of a learning algorithm. It helps determine how much data is needed to ensure that the learned hypothesis will generalize well to unseen instances.</a:t>
            </a:r>
          </a:p>
          <a:p>
            <a:pPr fontAlgn="base"/>
            <a:r>
              <a:rPr lang="en-US" b="1" dirty="0" smtClean="0"/>
              <a:t>Hypothesis </a:t>
            </a:r>
            <a:r>
              <a:rPr lang="en-US" b="1" dirty="0"/>
              <a:t>Space</a:t>
            </a:r>
          </a:p>
          <a:p>
            <a:pPr fontAlgn="base"/>
            <a:r>
              <a:rPr lang="en-US" dirty="0"/>
              <a:t>The hypothesis space is the set of all possible hypotheses (or models) that a learning algorithm can choose from. In PAC learning, the size and structure of the hypothesis space play a crucial role in determining the sample complexity and the generalization ability of the algorithm.</a:t>
            </a:r>
          </a:p>
          <a:p>
            <a:pPr fontAlgn="base"/>
            <a:r>
              <a:rPr lang="en-US" dirty="0"/>
              <a:t>A larger and more complex hypothesis space offers more flexibility and can potentially lead to more accurate models. However, it also increases the risk of </a:t>
            </a:r>
            <a:r>
              <a:rPr lang="en-US" dirty="0" err="1"/>
              <a:t>overfitting</a:t>
            </a:r>
            <a:r>
              <a:rPr lang="en-US" dirty="0"/>
              <a:t>, </a:t>
            </a:r>
            <a:endParaRPr lang="en-US" dirty="0" smtClean="0"/>
          </a:p>
          <a:p>
            <a:pPr fontAlgn="base"/>
            <a:r>
              <a:rPr lang="en-US" b="1" dirty="0" smtClean="0"/>
              <a:t>Generalization</a:t>
            </a:r>
            <a:endParaRPr lang="en-US" b="1" dirty="0"/>
          </a:p>
          <a:p>
            <a:pPr fontAlgn="base"/>
            <a:r>
              <a:rPr lang="en-US" dirty="0"/>
              <a:t>Generalization is the ability of a learning algorithm to perform well on unseen data. In the PAC framework, generalization is quantified by the probability that the chosen hypothesis will have an error rate within an acceptable range on new samples.</a:t>
            </a:r>
          </a:p>
          <a:p>
            <a:pPr fontAlgn="base"/>
            <a:r>
              <a:rPr lang="en-US" dirty="0"/>
              <a:t>Generalization is a fundamental goal of machine learning, as it determines the practical usefulness of the learned hypothesis</a:t>
            </a:r>
          </a:p>
          <a:p>
            <a:endParaRPr lang="en-IN" dirty="0"/>
          </a:p>
        </p:txBody>
      </p:sp>
    </p:spTree>
    <p:extLst>
      <p:ext uri="{BB962C8B-B14F-4D97-AF65-F5344CB8AC3E}">
        <p14:creationId xmlns:p14="http://schemas.microsoft.com/office/powerpoint/2010/main" val="21556410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PAC Learning Theorem</a:t>
            </a:r>
            <a:br>
              <a:rPr lang="en-US" b="1" dirty="0"/>
            </a:br>
            <a:endParaRPr lang="en-IN" dirty="0"/>
          </a:p>
        </p:txBody>
      </p:sp>
      <p:sp>
        <p:nvSpPr>
          <p:cNvPr id="3" name="Content Placeholder 2"/>
          <p:cNvSpPr>
            <a:spLocks noGrp="1"/>
          </p:cNvSpPr>
          <p:nvPr>
            <p:ph idx="1"/>
          </p:nvPr>
        </p:nvSpPr>
        <p:spPr/>
        <p:txBody>
          <a:bodyPr/>
          <a:lstStyle/>
          <a:p>
            <a:pPr fontAlgn="base"/>
            <a:r>
              <a:rPr lang="en-US" dirty="0" smtClean="0"/>
              <a:t>The </a:t>
            </a:r>
            <a:r>
              <a:rPr lang="en-US" dirty="0"/>
              <a:t>PAC learning theorem provides formal guarantees about the performance of learning algorithms. It states that for a given accuracy (ε) and confidence (δ), there exists a sample size (m) such that any learning algorithm that returns a hypothesis consistent with the training samples will, with probability at least 1-δ, have an error rate less than ε on unseen data.</a:t>
            </a:r>
          </a:p>
          <a:p>
            <a:r>
              <a:rPr lang="en-US" b="1" dirty="0"/>
              <a:t>Mathematically, the PAC learning theorem can be expressed as</a:t>
            </a:r>
            <a:r>
              <a:rPr lang="en-US" b="1" dirty="0" smtClean="0"/>
              <a:t>:</a:t>
            </a:r>
          </a:p>
          <a:p>
            <a:endParaRPr lang="en-IN" dirty="0"/>
          </a:p>
        </p:txBody>
      </p:sp>
      <p:pic>
        <p:nvPicPr>
          <p:cNvPr id="7" name="Picture 6"/>
          <p:cNvPicPr>
            <a:picLocks noChangeAspect="1"/>
          </p:cNvPicPr>
          <p:nvPr/>
        </p:nvPicPr>
        <p:blipFill>
          <a:blip r:embed="rId2"/>
          <a:stretch>
            <a:fillRect/>
          </a:stretch>
        </p:blipFill>
        <p:spPr>
          <a:xfrm>
            <a:off x="6629745" y="5003075"/>
            <a:ext cx="4810796" cy="1181265"/>
          </a:xfrm>
          <a:prstGeom prst="rect">
            <a:avLst/>
          </a:prstGeom>
        </p:spPr>
      </p:pic>
      <p:pic>
        <p:nvPicPr>
          <p:cNvPr id="8" name="Picture 7"/>
          <p:cNvPicPr>
            <a:picLocks noChangeAspect="1"/>
          </p:cNvPicPr>
          <p:nvPr/>
        </p:nvPicPr>
        <p:blipFill>
          <a:blip r:embed="rId3"/>
          <a:stretch>
            <a:fillRect/>
          </a:stretch>
        </p:blipFill>
        <p:spPr>
          <a:xfrm>
            <a:off x="3402836" y="5109457"/>
            <a:ext cx="2486372" cy="514422"/>
          </a:xfrm>
          <a:prstGeom prst="rect">
            <a:avLst/>
          </a:prstGeom>
        </p:spPr>
      </p:pic>
    </p:spTree>
    <p:extLst>
      <p:ext uri="{BB962C8B-B14F-4D97-AF65-F5344CB8AC3E}">
        <p14:creationId xmlns:p14="http://schemas.microsoft.com/office/powerpoint/2010/main" val="25089272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Challenges of PAC Learning</a:t>
            </a:r>
            <a:br>
              <a:rPr lang="en-IN" b="1" dirty="0"/>
            </a:br>
            <a:endParaRPr lang="en-IN" dirty="0"/>
          </a:p>
        </p:txBody>
      </p:sp>
      <p:sp>
        <p:nvSpPr>
          <p:cNvPr id="3" name="Content Placeholder 2"/>
          <p:cNvSpPr>
            <a:spLocks noGrp="1"/>
          </p:cNvSpPr>
          <p:nvPr>
            <p:ph idx="1"/>
          </p:nvPr>
        </p:nvSpPr>
        <p:spPr/>
        <p:txBody>
          <a:bodyPr/>
          <a:lstStyle/>
          <a:p>
            <a:r>
              <a:rPr lang="en-IN" b="1" dirty="0"/>
              <a:t>Real-world Applicability</a:t>
            </a:r>
          </a:p>
          <a:p>
            <a:r>
              <a:rPr lang="en-IN" b="1" dirty="0"/>
              <a:t>Computational Complexity</a:t>
            </a:r>
          </a:p>
          <a:p>
            <a:r>
              <a:rPr lang="en-IN" b="1" dirty="0"/>
              <a:t>Model Assumptions</a:t>
            </a:r>
          </a:p>
          <a:p>
            <a:endParaRPr lang="en-IN" dirty="0"/>
          </a:p>
        </p:txBody>
      </p:sp>
    </p:spTree>
    <p:extLst>
      <p:ext uri="{BB962C8B-B14F-4D97-AF65-F5344CB8AC3E}">
        <p14:creationId xmlns:p14="http://schemas.microsoft.com/office/powerpoint/2010/main" val="21677727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Introduction</a:t>
            </a:r>
            <a:endParaRPr lang="en-IN" dirty="0"/>
          </a:p>
        </p:txBody>
      </p:sp>
      <p:sp>
        <p:nvSpPr>
          <p:cNvPr id="3" name="Content Placeholder 2"/>
          <p:cNvSpPr>
            <a:spLocks noGrp="1"/>
          </p:cNvSpPr>
          <p:nvPr>
            <p:ph idx="1"/>
          </p:nvPr>
        </p:nvSpPr>
        <p:spPr>
          <a:xfrm>
            <a:off x="1295401" y="2556931"/>
            <a:ext cx="7144365" cy="3789277"/>
          </a:xfrm>
        </p:spPr>
        <p:txBody>
          <a:bodyPr>
            <a:normAutofit fontScale="92500" lnSpcReduction="20000"/>
          </a:bodyPr>
          <a:lstStyle/>
          <a:p>
            <a:r>
              <a:rPr lang="en-IN" dirty="0"/>
              <a:t>Machine learning (ML) is a </a:t>
            </a:r>
            <a:r>
              <a:rPr lang="en-IN" dirty="0" smtClean="0"/>
              <a:t>Subclass </a:t>
            </a:r>
            <a:r>
              <a:rPr lang="en-IN" dirty="0"/>
              <a:t>of artificial intelligence (</a:t>
            </a:r>
            <a:r>
              <a:rPr lang="en-IN" dirty="0">
                <a:hlinkClick r:id="rId2"/>
              </a:rPr>
              <a:t>AI</a:t>
            </a:r>
            <a:r>
              <a:rPr lang="en-IN" dirty="0"/>
              <a:t>) that allows software applications to become more accurate at predicting outcomes without being explicitly programmed to do so. </a:t>
            </a:r>
            <a:endParaRPr lang="en-US" dirty="0" smtClean="0"/>
          </a:p>
          <a:p>
            <a:r>
              <a:rPr lang="en-US" dirty="0" smtClean="0"/>
              <a:t>Machine </a:t>
            </a:r>
            <a:r>
              <a:rPr lang="en-US" dirty="0"/>
              <a:t>learning is a growing technology which enables computers to learn automatically from past data. Machine learning uses various algorithms for </a:t>
            </a:r>
            <a:r>
              <a:rPr lang="en-US" b="1" dirty="0"/>
              <a:t>building mathematical models and making predictions using historical data or information</a:t>
            </a:r>
            <a:r>
              <a:rPr lang="en-US" dirty="0"/>
              <a:t>. Currently, it is being used for various tasks such as </a:t>
            </a:r>
            <a:r>
              <a:rPr lang="en-US" b="1" dirty="0"/>
              <a:t>image recognition</a:t>
            </a:r>
            <a:r>
              <a:rPr lang="en-US" dirty="0"/>
              <a:t>, </a:t>
            </a:r>
            <a:r>
              <a:rPr lang="en-US" b="1" dirty="0"/>
              <a:t>speech recognition</a:t>
            </a:r>
            <a:r>
              <a:rPr lang="en-US" dirty="0"/>
              <a:t>, </a:t>
            </a:r>
            <a:r>
              <a:rPr lang="en-US" b="1" dirty="0"/>
              <a:t>email filtering</a:t>
            </a:r>
            <a:r>
              <a:rPr lang="en-US" dirty="0"/>
              <a:t>, </a:t>
            </a:r>
            <a:r>
              <a:rPr lang="en-US" b="1" dirty="0"/>
              <a:t>Facebook auto-tagging</a:t>
            </a:r>
            <a:r>
              <a:rPr lang="en-US" dirty="0"/>
              <a:t>, </a:t>
            </a:r>
            <a:r>
              <a:rPr lang="en-US" b="1" dirty="0"/>
              <a:t>recommender system</a:t>
            </a:r>
            <a:r>
              <a:rPr lang="en-US" dirty="0"/>
              <a:t>, and many more.</a:t>
            </a:r>
            <a:endParaRPr lang="en-IN" dirty="0"/>
          </a:p>
        </p:txBody>
      </p:sp>
      <p:pic>
        <p:nvPicPr>
          <p:cNvPr id="1026" name="Picture 2" descr="Machine Learning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766" y="2556932"/>
            <a:ext cx="2446110" cy="2446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4663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Bayesian Decision Theory</a:t>
            </a:r>
            <a:r>
              <a:rPr lang="en-US" dirty="0"/>
              <a:t> </a:t>
            </a:r>
            <a:endParaRPr lang="en-IN" dirty="0"/>
          </a:p>
        </p:txBody>
      </p:sp>
      <p:sp>
        <p:nvSpPr>
          <p:cNvPr id="3" name="Content Placeholder 2"/>
          <p:cNvSpPr>
            <a:spLocks noGrp="1"/>
          </p:cNvSpPr>
          <p:nvPr>
            <p:ph idx="1"/>
          </p:nvPr>
        </p:nvSpPr>
        <p:spPr/>
        <p:txBody>
          <a:bodyPr/>
          <a:lstStyle/>
          <a:p>
            <a:r>
              <a:rPr lang="en-US" b="1" i="1" dirty="0"/>
              <a:t>Bayesian Decision Theory</a:t>
            </a:r>
            <a:r>
              <a:rPr lang="en-US" dirty="0"/>
              <a:t> is a simple but fundamental approach to a variety of problems like pattern classification. The entire purpose of the Bayes Decision Theory is to help us select decisions that will cost us the least ‘risk’. There is always some sort of risk attached to any decision we choose. We will be going through the risk involved in this classification later in this article.</a:t>
            </a:r>
            <a:endParaRPr lang="en-IN" dirty="0"/>
          </a:p>
        </p:txBody>
      </p:sp>
    </p:spTree>
    <p:extLst>
      <p:ext uri="{BB962C8B-B14F-4D97-AF65-F5344CB8AC3E}">
        <p14:creationId xmlns:p14="http://schemas.microsoft.com/office/powerpoint/2010/main" val="36963493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F95DC6D5-A7B0-4D09-A7A5-62869A0D2C5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s on a dark display">
            <a:extLst>
              <a:ext uri="{FF2B5EF4-FFF2-40B4-BE49-F238E27FC236}">
                <a16:creationId xmlns:a16="http://schemas.microsoft.com/office/drawing/2014/main" xmlns="" id="{70E59BC8-E60F-4FD0-9294-EE86267AD6B3}"/>
              </a:ext>
            </a:extLst>
          </p:cNvPr>
          <p:cNvPicPr>
            <a:picLocks noChangeAspect="1"/>
          </p:cNvPicPr>
          <p:nvPr/>
        </p:nvPicPr>
        <p:blipFill rotWithShape="1">
          <a:blip r:embed="rId2">
            <a:alphaModFix amt="50000"/>
          </a:blip>
          <a:srcRect t="5000" b="5000"/>
          <a:stretch/>
        </p:blipFill>
        <p:spPr>
          <a:xfrm>
            <a:off x="20" y="10"/>
            <a:ext cx="12191979" cy="6857990"/>
          </a:xfrm>
          <a:prstGeom prst="rect">
            <a:avLst/>
          </a:prstGeom>
        </p:spPr>
      </p:pic>
      <p:sp>
        <p:nvSpPr>
          <p:cNvPr id="2" name="Title 1">
            <a:extLst>
              <a:ext uri="{FF2B5EF4-FFF2-40B4-BE49-F238E27FC236}">
                <a16:creationId xmlns:a16="http://schemas.microsoft.com/office/drawing/2014/main" xmlns="" id="{561C33B3-8C23-41D8-B91E-B3055E2D9850}"/>
              </a:ext>
            </a:extLst>
          </p:cNvPr>
          <p:cNvSpPr>
            <a:spLocks noGrp="1"/>
          </p:cNvSpPr>
          <p:nvPr>
            <p:ph type="title"/>
          </p:nvPr>
        </p:nvSpPr>
        <p:spPr>
          <a:xfrm>
            <a:off x="841248" y="847082"/>
            <a:ext cx="3803904" cy="5123950"/>
          </a:xfrm>
        </p:spPr>
        <p:txBody>
          <a:bodyPr anchor="t">
            <a:normAutofit/>
          </a:bodyPr>
          <a:lstStyle/>
          <a:p>
            <a:r>
              <a:rPr lang="en-US" sz="6600" dirty="0"/>
              <a:t>Bayesian Decision Theory</a:t>
            </a:r>
          </a:p>
        </p:txBody>
      </p:sp>
      <p:sp>
        <p:nvSpPr>
          <p:cNvPr id="18" name="sketchy rectangle">
            <a:extLst>
              <a:ext uri="{FF2B5EF4-FFF2-40B4-BE49-F238E27FC236}">
                <a16:creationId xmlns:a16="http://schemas.microsoft.com/office/drawing/2014/main" xmlns="" id="{E72C4BCF-DD12-4745-97A9-F340887E1F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070453" y="563667"/>
            <a:ext cx="6570918" cy="5579082"/>
          </a:xfrm>
          <a:custGeom>
            <a:avLst/>
            <a:gdLst>
              <a:gd name="connsiteX0" fmla="*/ 0 w 6570918"/>
              <a:gd name="connsiteY0" fmla="*/ 0 h 5579082"/>
              <a:gd name="connsiteX1" fmla="*/ 525673 w 6570918"/>
              <a:gd name="connsiteY1" fmla="*/ 0 h 5579082"/>
              <a:gd name="connsiteX2" fmla="*/ 1182765 w 6570918"/>
              <a:gd name="connsiteY2" fmla="*/ 0 h 5579082"/>
              <a:gd name="connsiteX3" fmla="*/ 1905566 w 6570918"/>
              <a:gd name="connsiteY3" fmla="*/ 0 h 5579082"/>
              <a:gd name="connsiteX4" fmla="*/ 2365530 w 6570918"/>
              <a:gd name="connsiteY4" fmla="*/ 0 h 5579082"/>
              <a:gd name="connsiteX5" fmla="*/ 2825495 w 6570918"/>
              <a:gd name="connsiteY5" fmla="*/ 0 h 5579082"/>
              <a:gd name="connsiteX6" fmla="*/ 3614005 w 6570918"/>
              <a:gd name="connsiteY6" fmla="*/ 0 h 5579082"/>
              <a:gd name="connsiteX7" fmla="*/ 4271097 w 6570918"/>
              <a:gd name="connsiteY7" fmla="*/ 0 h 5579082"/>
              <a:gd name="connsiteX8" fmla="*/ 4731061 w 6570918"/>
              <a:gd name="connsiteY8" fmla="*/ 0 h 5579082"/>
              <a:gd name="connsiteX9" fmla="*/ 5388153 w 6570918"/>
              <a:gd name="connsiteY9" fmla="*/ 0 h 5579082"/>
              <a:gd name="connsiteX10" fmla="*/ 6570918 w 6570918"/>
              <a:gd name="connsiteY10" fmla="*/ 0 h 5579082"/>
              <a:gd name="connsiteX11" fmla="*/ 6570918 w 6570918"/>
              <a:gd name="connsiteY11" fmla="*/ 641594 h 5579082"/>
              <a:gd name="connsiteX12" fmla="*/ 6570918 w 6570918"/>
              <a:gd name="connsiteY12" fmla="*/ 1338980 h 5579082"/>
              <a:gd name="connsiteX13" fmla="*/ 6570918 w 6570918"/>
              <a:gd name="connsiteY13" fmla="*/ 1868992 h 5579082"/>
              <a:gd name="connsiteX14" fmla="*/ 6570918 w 6570918"/>
              <a:gd name="connsiteY14" fmla="*/ 2677959 h 5579082"/>
              <a:gd name="connsiteX15" fmla="*/ 6570918 w 6570918"/>
              <a:gd name="connsiteY15" fmla="*/ 3375345 h 5579082"/>
              <a:gd name="connsiteX16" fmla="*/ 6570918 w 6570918"/>
              <a:gd name="connsiteY16" fmla="*/ 4184312 h 5579082"/>
              <a:gd name="connsiteX17" fmla="*/ 6570918 w 6570918"/>
              <a:gd name="connsiteY17" fmla="*/ 4825906 h 5579082"/>
              <a:gd name="connsiteX18" fmla="*/ 6570918 w 6570918"/>
              <a:gd name="connsiteY18" fmla="*/ 5579082 h 5579082"/>
              <a:gd name="connsiteX19" fmla="*/ 5913826 w 6570918"/>
              <a:gd name="connsiteY19" fmla="*/ 5579082 h 5579082"/>
              <a:gd name="connsiteX20" fmla="*/ 5256734 w 6570918"/>
              <a:gd name="connsiteY20" fmla="*/ 5579082 h 5579082"/>
              <a:gd name="connsiteX21" fmla="*/ 4796770 w 6570918"/>
              <a:gd name="connsiteY21" fmla="*/ 5579082 h 5579082"/>
              <a:gd name="connsiteX22" fmla="*/ 4139678 w 6570918"/>
              <a:gd name="connsiteY22" fmla="*/ 5579082 h 5579082"/>
              <a:gd name="connsiteX23" fmla="*/ 3548296 w 6570918"/>
              <a:gd name="connsiteY23" fmla="*/ 5579082 h 5579082"/>
              <a:gd name="connsiteX24" fmla="*/ 2956913 w 6570918"/>
              <a:gd name="connsiteY24" fmla="*/ 5579082 h 5579082"/>
              <a:gd name="connsiteX25" fmla="*/ 2365530 w 6570918"/>
              <a:gd name="connsiteY25" fmla="*/ 5579082 h 5579082"/>
              <a:gd name="connsiteX26" fmla="*/ 1774148 w 6570918"/>
              <a:gd name="connsiteY26" fmla="*/ 5579082 h 5579082"/>
              <a:gd name="connsiteX27" fmla="*/ 1051347 w 6570918"/>
              <a:gd name="connsiteY27" fmla="*/ 5579082 h 5579082"/>
              <a:gd name="connsiteX28" fmla="*/ 0 w 6570918"/>
              <a:gd name="connsiteY28" fmla="*/ 5579082 h 5579082"/>
              <a:gd name="connsiteX29" fmla="*/ 0 w 6570918"/>
              <a:gd name="connsiteY29" fmla="*/ 5049069 h 5579082"/>
              <a:gd name="connsiteX30" fmla="*/ 0 w 6570918"/>
              <a:gd name="connsiteY30" fmla="*/ 4407475 h 5579082"/>
              <a:gd name="connsiteX31" fmla="*/ 0 w 6570918"/>
              <a:gd name="connsiteY31" fmla="*/ 3654299 h 5579082"/>
              <a:gd name="connsiteX32" fmla="*/ 0 w 6570918"/>
              <a:gd name="connsiteY32" fmla="*/ 2845332 h 5579082"/>
              <a:gd name="connsiteX33" fmla="*/ 0 w 6570918"/>
              <a:gd name="connsiteY33" fmla="*/ 2315319 h 5579082"/>
              <a:gd name="connsiteX34" fmla="*/ 0 w 6570918"/>
              <a:gd name="connsiteY34" fmla="*/ 1785306 h 5579082"/>
              <a:gd name="connsiteX35" fmla="*/ 0 w 6570918"/>
              <a:gd name="connsiteY35" fmla="*/ 976339 h 5579082"/>
              <a:gd name="connsiteX36" fmla="*/ 0 w 6570918"/>
              <a:gd name="connsiteY36" fmla="*/ 0 h 55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570918" h="5579082" fill="none" extrusionOk="0">
                <a:moveTo>
                  <a:pt x="0" y="0"/>
                </a:moveTo>
                <a:cubicBezTo>
                  <a:pt x="243958" y="-12943"/>
                  <a:pt x="320490" y="5069"/>
                  <a:pt x="525673" y="0"/>
                </a:cubicBezTo>
                <a:cubicBezTo>
                  <a:pt x="730856" y="-5069"/>
                  <a:pt x="894885" y="-31124"/>
                  <a:pt x="1182765" y="0"/>
                </a:cubicBezTo>
                <a:cubicBezTo>
                  <a:pt x="1470645" y="31124"/>
                  <a:pt x="1749273" y="-34665"/>
                  <a:pt x="1905566" y="0"/>
                </a:cubicBezTo>
                <a:cubicBezTo>
                  <a:pt x="2061859" y="34665"/>
                  <a:pt x="2197988" y="-9109"/>
                  <a:pt x="2365530" y="0"/>
                </a:cubicBezTo>
                <a:cubicBezTo>
                  <a:pt x="2533072" y="9109"/>
                  <a:pt x="2717818" y="14270"/>
                  <a:pt x="2825495" y="0"/>
                </a:cubicBezTo>
                <a:cubicBezTo>
                  <a:pt x="2933173" y="-14270"/>
                  <a:pt x="3325797" y="34931"/>
                  <a:pt x="3614005" y="0"/>
                </a:cubicBezTo>
                <a:cubicBezTo>
                  <a:pt x="3902213" y="-34931"/>
                  <a:pt x="4022668" y="20046"/>
                  <a:pt x="4271097" y="0"/>
                </a:cubicBezTo>
                <a:cubicBezTo>
                  <a:pt x="4519526" y="-20046"/>
                  <a:pt x="4513512" y="-11694"/>
                  <a:pt x="4731061" y="0"/>
                </a:cubicBezTo>
                <a:cubicBezTo>
                  <a:pt x="4948610" y="11694"/>
                  <a:pt x="5198372" y="9165"/>
                  <a:pt x="5388153" y="0"/>
                </a:cubicBezTo>
                <a:cubicBezTo>
                  <a:pt x="5577934" y="-9165"/>
                  <a:pt x="6151380" y="40199"/>
                  <a:pt x="6570918" y="0"/>
                </a:cubicBezTo>
                <a:cubicBezTo>
                  <a:pt x="6551036" y="203561"/>
                  <a:pt x="6580818" y="383315"/>
                  <a:pt x="6570918" y="641594"/>
                </a:cubicBezTo>
                <a:cubicBezTo>
                  <a:pt x="6561018" y="899873"/>
                  <a:pt x="6567176" y="1128287"/>
                  <a:pt x="6570918" y="1338980"/>
                </a:cubicBezTo>
                <a:cubicBezTo>
                  <a:pt x="6574660" y="1549673"/>
                  <a:pt x="6585356" y="1654385"/>
                  <a:pt x="6570918" y="1868992"/>
                </a:cubicBezTo>
                <a:cubicBezTo>
                  <a:pt x="6556480" y="2083599"/>
                  <a:pt x="6556432" y="2483858"/>
                  <a:pt x="6570918" y="2677959"/>
                </a:cubicBezTo>
                <a:cubicBezTo>
                  <a:pt x="6585404" y="2872060"/>
                  <a:pt x="6594779" y="3123863"/>
                  <a:pt x="6570918" y="3375345"/>
                </a:cubicBezTo>
                <a:cubicBezTo>
                  <a:pt x="6547057" y="3626827"/>
                  <a:pt x="6570936" y="3958160"/>
                  <a:pt x="6570918" y="4184312"/>
                </a:cubicBezTo>
                <a:cubicBezTo>
                  <a:pt x="6570900" y="4410464"/>
                  <a:pt x="6547287" y="4544723"/>
                  <a:pt x="6570918" y="4825906"/>
                </a:cubicBezTo>
                <a:cubicBezTo>
                  <a:pt x="6594549" y="5107089"/>
                  <a:pt x="6602036" y="5410476"/>
                  <a:pt x="6570918" y="5579082"/>
                </a:cubicBezTo>
                <a:cubicBezTo>
                  <a:pt x="6298110" y="5570936"/>
                  <a:pt x="6115328" y="5586054"/>
                  <a:pt x="5913826" y="5579082"/>
                </a:cubicBezTo>
                <a:cubicBezTo>
                  <a:pt x="5712324" y="5572110"/>
                  <a:pt x="5388485" y="5595536"/>
                  <a:pt x="5256734" y="5579082"/>
                </a:cubicBezTo>
                <a:cubicBezTo>
                  <a:pt x="5124983" y="5562628"/>
                  <a:pt x="4935790" y="5558095"/>
                  <a:pt x="4796770" y="5579082"/>
                </a:cubicBezTo>
                <a:cubicBezTo>
                  <a:pt x="4657750" y="5600069"/>
                  <a:pt x="4406133" y="5565422"/>
                  <a:pt x="4139678" y="5579082"/>
                </a:cubicBezTo>
                <a:cubicBezTo>
                  <a:pt x="3873223" y="5592742"/>
                  <a:pt x="3680595" y="5550657"/>
                  <a:pt x="3548296" y="5579082"/>
                </a:cubicBezTo>
                <a:cubicBezTo>
                  <a:pt x="3415997" y="5607507"/>
                  <a:pt x="3154943" y="5582453"/>
                  <a:pt x="2956913" y="5579082"/>
                </a:cubicBezTo>
                <a:cubicBezTo>
                  <a:pt x="2758883" y="5575711"/>
                  <a:pt x="2616161" y="5608318"/>
                  <a:pt x="2365530" y="5579082"/>
                </a:cubicBezTo>
                <a:cubicBezTo>
                  <a:pt x="2114899" y="5549846"/>
                  <a:pt x="2015415" y="5589111"/>
                  <a:pt x="1774148" y="5579082"/>
                </a:cubicBezTo>
                <a:cubicBezTo>
                  <a:pt x="1532881" y="5569053"/>
                  <a:pt x="1276772" y="5614025"/>
                  <a:pt x="1051347" y="5579082"/>
                </a:cubicBezTo>
                <a:cubicBezTo>
                  <a:pt x="825922" y="5544139"/>
                  <a:pt x="317006" y="5579887"/>
                  <a:pt x="0" y="5579082"/>
                </a:cubicBezTo>
                <a:cubicBezTo>
                  <a:pt x="647" y="5359793"/>
                  <a:pt x="-19331" y="5263540"/>
                  <a:pt x="0" y="5049069"/>
                </a:cubicBezTo>
                <a:cubicBezTo>
                  <a:pt x="19331" y="4834598"/>
                  <a:pt x="-28451" y="4599178"/>
                  <a:pt x="0" y="4407475"/>
                </a:cubicBezTo>
                <a:cubicBezTo>
                  <a:pt x="28451" y="4215772"/>
                  <a:pt x="-6879" y="3851595"/>
                  <a:pt x="0" y="3654299"/>
                </a:cubicBezTo>
                <a:cubicBezTo>
                  <a:pt x="6879" y="3457003"/>
                  <a:pt x="-13361" y="3153430"/>
                  <a:pt x="0" y="2845332"/>
                </a:cubicBezTo>
                <a:cubicBezTo>
                  <a:pt x="13361" y="2537234"/>
                  <a:pt x="-16264" y="2440224"/>
                  <a:pt x="0" y="2315319"/>
                </a:cubicBezTo>
                <a:cubicBezTo>
                  <a:pt x="16264" y="2190414"/>
                  <a:pt x="-4326" y="1972406"/>
                  <a:pt x="0" y="1785306"/>
                </a:cubicBezTo>
                <a:cubicBezTo>
                  <a:pt x="4326" y="1598206"/>
                  <a:pt x="36209" y="1149228"/>
                  <a:pt x="0" y="976339"/>
                </a:cubicBezTo>
                <a:cubicBezTo>
                  <a:pt x="-36209" y="803450"/>
                  <a:pt x="-26312" y="313518"/>
                  <a:pt x="0" y="0"/>
                </a:cubicBezTo>
                <a:close/>
              </a:path>
              <a:path w="6570918" h="5579082" stroke="0" extrusionOk="0">
                <a:moveTo>
                  <a:pt x="0" y="0"/>
                </a:moveTo>
                <a:cubicBezTo>
                  <a:pt x="278313" y="27288"/>
                  <a:pt x="431280" y="2299"/>
                  <a:pt x="591383" y="0"/>
                </a:cubicBezTo>
                <a:cubicBezTo>
                  <a:pt x="751486" y="-2299"/>
                  <a:pt x="864229" y="-10501"/>
                  <a:pt x="1051347" y="0"/>
                </a:cubicBezTo>
                <a:cubicBezTo>
                  <a:pt x="1238465" y="10501"/>
                  <a:pt x="1656622" y="-8810"/>
                  <a:pt x="1839857" y="0"/>
                </a:cubicBezTo>
                <a:cubicBezTo>
                  <a:pt x="2023092" y="8810"/>
                  <a:pt x="2169087" y="15350"/>
                  <a:pt x="2431240" y="0"/>
                </a:cubicBezTo>
                <a:cubicBezTo>
                  <a:pt x="2693393" y="-15350"/>
                  <a:pt x="2900257" y="27267"/>
                  <a:pt x="3022622" y="0"/>
                </a:cubicBezTo>
                <a:cubicBezTo>
                  <a:pt x="3144987" y="-27267"/>
                  <a:pt x="3447181" y="14689"/>
                  <a:pt x="3811132" y="0"/>
                </a:cubicBezTo>
                <a:cubicBezTo>
                  <a:pt x="4175083" y="-14689"/>
                  <a:pt x="4141184" y="1416"/>
                  <a:pt x="4336806" y="0"/>
                </a:cubicBezTo>
                <a:cubicBezTo>
                  <a:pt x="4532428" y="-1416"/>
                  <a:pt x="4953156" y="21134"/>
                  <a:pt x="5125316" y="0"/>
                </a:cubicBezTo>
                <a:cubicBezTo>
                  <a:pt x="5297476" y="-21134"/>
                  <a:pt x="5588322" y="-4504"/>
                  <a:pt x="5913826" y="0"/>
                </a:cubicBezTo>
                <a:cubicBezTo>
                  <a:pt x="6239330" y="4504"/>
                  <a:pt x="6420523" y="-5260"/>
                  <a:pt x="6570918" y="0"/>
                </a:cubicBezTo>
                <a:cubicBezTo>
                  <a:pt x="6591445" y="372376"/>
                  <a:pt x="6574842" y="632430"/>
                  <a:pt x="6570918" y="808967"/>
                </a:cubicBezTo>
                <a:cubicBezTo>
                  <a:pt x="6566994" y="985504"/>
                  <a:pt x="6590171" y="1307889"/>
                  <a:pt x="6570918" y="1562143"/>
                </a:cubicBezTo>
                <a:cubicBezTo>
                  <a:pt x="6551665" y="1816397"/>
                  <a:pt x="6555438" y="1963128"/>
                  <a:pt x="6570918" y="2092156"/>
                </a:cubicBezTo>
                <a:cubicBezTo>
                  <a:pt x="6586398" y="2221184"/>
                  <a:pt x="6566210" y="2620933"/>
                  <a:pt x="6570918" y="2789541"/>
                </a:cubicBezTo>
                <a:cubicBezTo>
                  <a:pt x="6575626" y="2958149"/>
                  <a:pt x="6544837" y="3183433"/>
                  <a:pt x="6570918" y="3486926"/>
                </a:cubicBezTo>
                <a:cubicBezTo>
                  <a:pt x="6596999" y="3790419"/>
                  <a:pt x="6605308" y="3845885"/>
                  <a:pt x="6570918" y="4184312"/>
                </a:cubicBezTo>
                <a:cubicBezTo>
                  <a:pt x="6536528" y="4522739"/>
                  <a:pt x="6608082" y="4624099"/>
                  <a:pt x="6570918" y="4937488"/>
                </a:cubicBezTo>
                <a:cubicBezTo>
                  <a:pt x="6533754" y="5250877"/>
                  <a:pt x="6586964" y="5431073"/>
                  <a:pt x="6570918" y="5579082"/>
                </a:cubicBezTo>
                <a:cubicBezTo>
                  <a:pt x="6289892" y="5586213"/>
                  <a:pt x="6205354" y="5547724"/>
                  <a:pt x="5848117" y="5579082"/>
                </a:cubicBezTo>
                <a:cubicBezTo>
                  <a:pt x="5490880" y="5610440"/>
                  <a:pt x="5430172" y="5600685"/>
                  <a:pt x="5322444" y="5579082"/>
                </a:cubicBezTo>
                <a:cubicBezTo>
                  <a:pt x="5214716" y="5557479"/>
                  <a:pt x="4791298" y="5604209"/>
                  <a:pt x="4533933" y="5579082"/>
                </a:cubicBezTo>
                <a:cubicBezTo>
                  <a:pt x="4276568" y="5553955"/>
                  <a:pt x="4194834" y="5592381"/>
                  <a:pt x="3876842" y="5579082"/>
                </a:cubicBezTo>
                <a:cubicBezTo>
                  <a:pt x="3558850" y="5565783"/>
                  <a:pt x="3592122" y="5581860"/>
                  <a:pt x="3351168" y="5579082"/>
                </a:cubicBezTo>
                <a:cubicBezTo>
                  <a:pt x="3110214" y="5576304"/>
                  <a:pt x="2934023" y="5584193"/>
                  <a:pt x="2694076" y="5579082"/>
                </a:cubicBezTo>
                <a:cubicBezTo>
                  <a:pt x="2454129" y="5573971"/>
                  <a:pt x="2428702" y="5591803"/>
                  <a:pt x="2234112" y="5579082"/>
                </a:cubicBezTo>
                <a:cubicBezTo>
                  <a:pt x="2039522" y="5566361"/>
                  <a:pt x="1981009" y="5601189"/>
                  <a:pt x="1774148" y="5579082"/>
                </a:cubicBezTo>
                <a:cubicBezTo>
                  <a:pt x="1567287" y="5556975"/>
                  <a:pt x="1275481" y="5606317"/>
                  <a:pt x="1117056" y="5579082"/>
                </a:cubicBezTo>
                <a:cubicBezTo>
                  <a:pt x="958631" y="5551847"/>
                  <a:pt x="755477" y="5572254"/>
                  <a:pt x="591383" y="5579082"/>
                </a:cubicBezTo>
                <a:cubicBezTo>
                  <a:pt x="427289" y="5585910"/>
                  <a:pt x="187330" y="5591515"/>
                  <a:pt x="0" y="5579082"/>
                </a:cubicBezTo>
                <a:cubicBezTo>
                  <a:pt x="-26479" y="5461734"/>
                  <a:pt x="-8007" y="5136203"/>
                  <a:pt x="0" y="4993278"/>
                </a:cubicBezTo>
                <a:cubicBezTo>
                  <a:pt x="8007" y="4850353"/>
                  <a:pt x="-866" y="4711104"/>
                  <a:pt x="0" y="4463266"/>
                </a:cubicBezTo>
                <a:cubicBezTo>
                  <a:pt x="866" y="4215428"/>
                  <a:pt x="32773" y="4051281"/>
                  <a:pt x="0" y="3710090"/>
                </a:cubicBezTo>
                <a:cubicBezTo>
                  <a:pt x="-32773" y="3368899"/>
                  <a:pt x="-4467" y="3247332"/>
                  <a:pt x="0" y="3124286"/>
                </a:cubicBezTo>
                <a:cubicBezTo>
                  <a:pt x="4467" y="3001240"/>
                  <a:pt x="-19954" y="2606861"/>
                  <a:pt x="0" y="2371110"/>
                </a:cubicBezTo>
                <a:cubicBezTo>
                  <a:pt x="19954" y="2135359"/>
                  <a:pt x="32823" y="1730214"/>
                  <a:pt x="0" y="1562143"/>
                </a:cubicBezTo>
                <a:cubicBezTo>
                  <a:pt x="-32823" y="1394072"/>
                  <a:pt x="31174" y="1196398"/>
                  <a:pt x="0" y="920549"/>
                </a:cubicBezTo>
                <a:cubicBezTo>
                  <a:pt x="-31174" y="644700"/>
                  <a:pt x="-12315" y="369594"/>
                  <a:pt x="0" y="0"/>
                </a:cubicBezTo>
                <a:close/>
              </a:path>
            </a:pathLst>
          </a:custGeom>
          <a:solidFill>
            <a:schemeClr val="tx1"/>
          </a:solidFill>
          <a:ln w="95250">
            <a:solidFill>
              <a:schemeClr val="tx1"/>
            </a:solidFill>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043AE3AF-06DA-41DA-A1C1-394A01D32AB7}"/>
              </a:ext>
            </a:extLst>
          </p:cNvPr>
          <p:cNvSpPr>
            <a:spLocks noGrp="1"/>
          </p:cNvSpPr>
          <p:nvPr>
            <p:ph idx="1"/>
          </p:nvPr>
        </p:nvSpPr>
        <p:spPr>
          <a:xfrm>
            <a:off x="5067406" y="847081"/>
            <a:ext cx="6570918" cy="5295667"/>
          </a:xfrm>
        </p:spPr>
        <p:txBody>
          <a:bodyPr>
            <a:normAutofit/>
          </a:bodyPr>
          <a:lstStyle/>
          <a:p>
            <a:pPr>
              <a:lnSpc>
                <a:spcPct val="95000"/>
              </a:lnSpc>
            </a:pPr>
            <a:r>
              <a:rPr lang="en-US" sz="2000" dirty="0">
                <a:solidFill>
                  <a:schemeClr val="bg1"/>
                </a:solidFill>
              </a:rPr>
              <a:t>Bayesian decision theory is a fundamental statistical approach to the problem of pattern classification. It leverages probability to make classifications, and measures the risk (i.e., cost) of assigning an input to a given class. It is considered the ideal case in which the probability structure underlying the categories is known perfectly. While this sort of situation rarely occurs in practice, it permits us to determine the optimal (Bayes) classifier against which we can compare all other classifiers. Moreover, in some problems it enables us to predict the error we will get when we generalize to novel patterns.</a:t>
            </a:r>
          </a:p>
          <a:p>
            <a:pPr>
              <a:lnSpc>
                <a:spcPct val="95000"/>
              </a:lnSpc>
            </a:pPr>
            <a:r>
              <a:rPr lang="en-US" sz="2000" dirty="0">
                <a:solidFill>
                  <a:schemeClr val="bg1"/>
                </a:solidFill>
              </a:rPr>
              <a:t>This approach is based on quantifying the tradeoffs between various classification decisions using probability and the costs that accompany such decisions. It assumes that the decision problem is posed in probabilistic terms, and that all the relevant probability values are known.</a:t>
            </a:r>
          </a:p>
        </p:txBody>
      </p:sp>
    </p:spTree>
    <p:extLst>
      <p:ext uri="{BB962C8B-B14F-4D97-AF65-F5344CB8AC3E}">
        <p14:creationId xmlns:p14="http://schemas.microsoft.com/office/powerpoint/2010/main" val="38877195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43DAA0EF-336D-4CDC-A9A2-8460363E27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xmlns="" id="{FD079A19-B31E-4129-A464-7547FF05AE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090556" cy="6858000"/>
          </a:xfrm>
          <a:custGeom>
            <a:avLst/>
            <a:gdLst>
              <a:gd name="connsiteX0" fmla="*/ 0 w 4090556"/>
              <a:gd name="connsiteY0" fmla="*/ 0 h 6858000"/>
              <a:gd name="connsiteX1" fmla="*/ 4077555 w 4090556"/>
              <a:gd name="connsiteY1" fmla="*/ 0 h 6858000"/>
              <a:gd name="connsiteX2" fmla="*/ 4077574 w 4090556"/>
              <a:gd name="connsiteY2" fmla="*/ 720 h 6858000"/>
              <a:gd name="connsiteX3" fmla="*/ 4075790 w 4090556"/>
              <a:gd name="connsiteY3" fmla="*/ 575485 h 6858000"/>
              <a:gd name="connsiteX4" fmla="*/ 4076555 w 4090556"/>
              <a:gd name="connsiteY4" fmla="*/ 932245 h 6858000"/>
              <a:gd name="connsiteX5" fmla="*/ 4076555 w 4090556"/>
              <a:gd name="connsiteY5" fmla="*/ 1286711 h 6858000"/>
              <a:gd name="connsiteX6" fmla="*/ 4082288 w 4090556"/>
              <a:gd name="connsiteY6" fmla="*/ 1595180 h 6858000"/>
              <a:gd name="connsiteX7" fmla="*/ 4078211 w 4090556"/>
              <a:gd name="connsiteY7" fmla="*/ 2133123 h 6858000"/>
              <a:gd name="connsiteX8" fmla="*/ 4071968 w 4090556"/>
              <a:gd name="connsiteY8" fmla="*/ 2946025 h 6858000"/>
              <a:gd name="connsiteX9" fmla="*/ 4068401 w 4090556"/>
              <a:gd name="connsiteY9" fmla="*/ 3502061 h 6858000"/>
              <a:gd name="connsiteX10" fmla="*/ 4087513 w 4090556"/>
              <a:gd name="connsiteY10" fmla="*/ 4076061 h 6858000"/>
              <a:gd name="connsiteX11" fmla="*/ 4076938 w 4090556"/>
              <a:gd name="connsiteY11" fmla="*/ 4442632 h 6858000"/>
              <a:gd name="connsiteX12" fmla="*/ 4071459 w 4090556"/>
              <a:gd name="connsiteY12" fmla="*/ 4827550 h 6858000"/>
              <a:gd name="connsiteX13" fmla="*/ 4071459 w 4090556"/>
              <a:gd name="connsiteY13" fmla="*/ 5019945 h 6858000"/>
              <a:gd name="connsiteX14" fmla="*/ 4084200 w 4090556"/>
              <a:gd name="connsiteY14" fmla="*/ 5490104 h 6858000"/>
              <a:gd name="connsiteX15" fmla="*/ 4077446 w 4090556"/>
              <a:gd name="connsiteY15" fmla="*/ 5844569 h 6858000"/>
              <a:gd name="connsiteX16" fmla="*/ 4082544 w 4090556"/>
              <a:gd name="connsiteY16" fmla="*/ 6260195 h 6858000"/>
              <a:gd name="connsiteX17" fmla="*/ 4086110 w 4090556"/>
              <a:gd name="connsiteY17" fmla="*/ 6706145 h 6858000"/>
              <a:gd name="connsiteX18" fmla="*/ 4086135 w 4090556"/>
              <a:gd name="connsiteY18" fmla="*/ 6794562 h 6858000"/>
              <a:gd name="connsiteX19" fmla="*/ 4080334 w 4090556"/>
              <a:gd name="connsiteY19" fmla="*/ 6858000 h 6858000"/>
              <a:gd name="connsiteX20" fmla="*/ 0 w 409055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0556" h="6858000">
                <a:moveTo>
                  <a:pt x="0" y="0"/>
                </a:moveTo>
                <a:lnTo>
                  <a:pt x="4077555" y="0"/>
                </a:lnTo>
                <a:lnTo>
                  <a:pt x="4077574" y="720"/>
                </a:lnTo>
                <a:cubicBezTo>
                  <a:pt x="4079358" y="192351"/>
                  <a:pt x="4064960" y="384364"/>
                  <a:pt x="4075790" y="575485"/>
                </a:cubicBezTo>
                <a:cubicBezTo>
                  <a:pt x="4082544" y="694108"/>
                  <a:pt x="4081269" y="814132"/>
                  <a:pt x="4076555" y="932245"/>
                </a:cubicBezTo>
                <a:cubicBezTo>
                  <a:pt x="4071840" y="1050357"/>
                  <a:pt x="4065470" y="1168597"/>
                  <a:pt x="4076555" y="1286711"/>
                </a:cubicBezTo>
                <a:cubicBezTo>
                  <a:pt x="4084710" y="1389317"/>
                  <a:pt x="4086621" y="1492332"/>
                  <a:pt x="4082288" y="1595180"/>
                </a:cubicBezTo>
                <a:cubicBezTo>
                  <a:pt x="4077319" y="1774452"/>
                  <a:pt x="4067637" y="1953851"/>
                  <a:pt x="4078211" y="2133123"/>
                </a:cubicBezTo>
                <a:cubicBezTo>
                  <a:pt x="4094393" y="2404260"/>
                  <a:pt x="4084710" y="2675143"/>
                  <a:pt x="4071968" y="2946025"/>
                </a:cubicBezTo>
                <a:cubicBezTo>
                  <a:pt x="4063049" y="3131413"/>
                  <a:pt x="4055659" y="3316673"/>
                  <a:pt x="4068401" y="3502061"/>
                </a:cubicBezTo>
                <a:cubicBezTo>
                  <a:pt x="4081396" y="3693182"/>
                  <a:pt x="4097323" y="3884176"/>
                  <a:pt x="4087513" y="4076061"/>
                </a:cubicBezTo>
                <a:cubicBezTo>
                  <a:pt x="4081142" y="4198251"/>
                  <a:pt x="4069037" y="4320315"/>
                  <a:pt x="4076938" y="4442632"/>
                </a:cubicBezTo>
                <a:cubicBezTo>
                  <a:pt x="4083270" y="4570925"/>
                  <a:pt x="4081435" y="4699486"/>
                  <a:pt x="4071459" y="4827550"/>
                </a:cubicBezTo>
                <a:cubicBezTo>
                  <a:pt x="4065725" y="4891550"/>
                  <a:pt x="4065725" y="4955945"/>
                  <a:pt x="4071459" y="5019945"/>
                </a:cubicBezTo>
                <a:cubicBezTo>
                  <a:pt x="4087742" y="5176105"/>
                  <a:pt x="4091997" y="5333296"/>
                  <a:pt x="4084200" y="5490104"/>
                </a:cubicBezTo>
                <a:cubicBezTo>
                  <a:pt x="4079740" y="5608217"/>
                  <a:pt x="4071968" y="5726202"/>
                  <a:pt x="4077446" y="5844569"/>
                </a:cubicBezTo>
                <a:cubicBezTo>
                  <a:pt x="4083944" y="5983069"/>
                  <a:pt x="4088914" y="6121696"/>
                  <a:pt x="4082544" y="6260195"/>
                </a:cubicBezTo>
                <a:cubicBezTo>
                  <a:pt x="4075841" y="6408803"/>
                  <a:pt x="4077026" y="6557662"/>
                  <a:pt x="4086110" y="6706145"/>
                </a:cubicBezTo>
                <a:cubicBezTo>
                  <a:pt x="4087467" y="6735616"/>
                  <a:pt x="4087474" y="6765120"/>
                  <a:pt x="4086135" y="6794562"/>
                </a:cubicBezTo>
                <a:lnTo>
                  <a:pt x="4080334"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E7EBAEF3-3554-472E-A78E-6D5099673A34}"/>
              </a:ext>
            </a:extLst>
          </p:cNvPr>
          <p:cNvSpPr>
            <a:spLocks noGrp="1"/>
          </p:cNvSpPr>
          <p:nvPr>
            <p:ph type="title"/>
          </p:nvPr>
        </p:nvSpPr>
        <p:spPr>
          <a:xfrm>
            <a:off x="635001" y="640823"/>
            <a:ext cx="3103194" cy="5583148"/>
          </a:xfrm>
        </p:spPr>
        <p:txBody>
          <a:bodyPr anchor="ctr">
            <a:normAutofit/>
          </a:bodyPr>
          <a:lstStyle/>
          <a:p>
            <a:r>
              <a:rPr lang="en-US">
                <a:solidFill>
                  <a:schemeClr val="bg1"/>
                </a:solidFill>
              </a:rPr>
              <a:t>Bayesian Decision Theory</a:t>
            </a:r>
          </a:p>
        </p:txBody>
      </p:sp>
      <p:graphicFrame>
        <p:nvGraphicFramePr>
          <p:cNvPr id="5" name="Content Placeholder 2">
            <a:extLst>
              <a:ext uri="{FF2B5EF4-FFF2-40B4-BE49-F238E27FC236}">
                <a16:creationId xmlns:a16="http://schemas.microsoft.com/office/drawing/2014/main" xmlns="" id="{56CEC352-BAFF-4922-9F82-88E68EED356C}"/>
              </a:ext>
            </a:extLst>
          </p:cNvPr>
          <p:cNvGraphicFramePr>
            <a:graphicFrameLocks noGrp="1"/>
          </p:cNvGraphicFramePr>
          <p:nvPr>
            <p:ph idx="1"/>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74469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DBDBB20-C4CA-4EC1-ABD2-401107A505CF}"/>
              </a:ext>
            </a:extLst>
          </p:cNvPr>
          <p:cNvSpPr>
            <a:spLocks noGrp="1"/>
          </p:cNvSpPr>
          <p:nvPr>
            <p:ph type="title"/>
          </p:nvPr>
        </p:nvSpPr>
        <p:spPr>
          <a:xfrm>
            <a:off x="5297762" y="329184"/>
            <a:ext cx="6251110" cy="1783080"/>
          </a:xfrm>
        </p:spPr>
        <p:txBody>
          <a:bodyPr anchor="b">
            <a:normAutofit/>
          </a:bodyPr>
          <a:lstStyle/>
          <a:p>
            <a:pPr>
              <a:lnSpc>
                <a:spcPct val="95000"/>
              </a:lnSpc>
            </a:pPr>
            <a:r>
              <a:rPr lang="en-US" sz="5000"/>
              <a:t>Bayesian Decision Theory</a:t>
            </a:r>
          </a:p>
        </p:txBody>
      </p:sp>
      <p:sp>
        <p:nvSpPr>
          <p:cNvPr id="11" name="Rectangle 6">
            <a:extLst>
              <a:ext uri="{FF2B5EF4-FFF2-40B4-BE49-F238E27FC236}">
                <a16:creationId xmlns:a16="http://schemas.microsoft.com/office/drawing/2014/main" xmlns="" id="{3FCFB1DE-0B7E-48CC-BA90-B2AB0889F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8A06D"/>
          </a:solidFill>
          <a:ln w="38100" cap="rnd">
            <a:solidFill>
              <a:srgbClr val="C8A06D"/>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109E5977-42FA-45F6-80BA-131AF59F6E12}"/>
              </a:ext>
            </a:extLst>
          </p:cNvPr>
          <p:cNvSpPr>
            <a:spLocks noGrp="1"/>
          </p:cNvSpPr>
          <p:nvPr>
            <p:ph idx="1"/>
          </p:nvPr>
        </p:nvSpPr>
        <p:spPr>
          <a:xfrm>
            <a:off x="4859079" y="2530549"/>
            <a:ext cx="7329873" cy="4157329"/>
          </a:xfrm>
        </p:spPr>
        <p:txBody>
          <a:bodyPr>
            <a:normAutofit/>
          </a:bodyPr>
          <a:lstStyle/>
          <a:p>
            <a:pPr>
              <a:lnSpc>
                <a:spcPct val="95000"/>
              </a:lnSpc>
            </a:pPr>
            <a:r>
              <a:rPr lang="en-US" sz="2000" dirty="0"/>
              <a:t>Now we will do a basic comparison for our future customers.</a:t>
            </a:r>
          </a:p>
          <a:p>
            <a:pPr>
              <a:lnSpc>
                <a:spcPct val="95000"/>
              </a:lnSpc>
            </a:pPr>
            <a:r>
              <a:rPr lang="en-US" sz="2000" dirty="0"/>
              <a:t>For a new customer,</a:t>
            </a:r>
          </a:p>
          <a:p>
            <a:pPr>
              <a:lnSpc>
                <a:spcPct val="95000"/>
              </a:lnSpc>
            </a:pPr>
            <a:r>
              <a:rPr lang="en-US" sz="2000" dirty="0"/>
              <a:t>If P(w1) &gt; P(w2), then the customer will buy a computer (w1)</a:t>
            </a:r>
          </a:p>
          <a:p>
            <a:pPr>
              <a:lnSpc>
                <a:spcPct val="95000"/>
              </a:lnSpc>
            </a:pPr>
            <a:r>
              <a:rPr lang="en-US" sz="2000" dirty="0"/>
              <a:t>And, if P(w2) &gt; P(w1), then the customer will not buy a computer (w2)</a:t>
            </a:r>
          </a:p>
          <a:p>
            <a:pPr>
              <a:lnSpc>
                <a:spcPct val="95000"/>
              </a:lnSpc>
            </a:pPr>
            <a:r>
              <a:rPr lang="en-US" sz="2000" dirty="0"/>
              <a:t>Here, we have solved our decision problem.</a:t>
            </a:r>
          </a:p>
          <a:p>
            <a:pPr>
              <a:lnSpc>
                <a:spcPct val="95000"/>
              </a:lnSpc>
            </a:pPr>
            <a:r>
              <a:rPr lang="en-US" sz="2000" dirty="0"/>
              <a:t>But what is the problem with this basic Decision method? Well, most of you might have guessed right. Based on just previous records, it will always give the same decision for all future customers. This is illogical.</a:t>
            </a:r>
          </a:p>
        </p:txBody>
      </p:sp>
      <p:pic>
        <p:nvPicPr>
          <p:cNvPr id="5" name="Picture 4" descr="Person holding mouse">
            <a:extLst>
              <a:ext uri="{FF2B5EF4-FFF2-40B4-BE49-F238E27FC236}">
                <a16:creationId xmlns:a16="http://schemas.microsoft.com/office/drawing/2014/main" xmlns="" id="{9D7E5C6F-6778-4D18-B9E1-58556A55151A}"/>
              </a:ext>
            </a:extLst>
          </p:cNvPr>
          <p:cNvPicPr>
            <a:picLocks noChangeAspect="1"/>
          </p:cNvPicPr>
          <p:nvPr/>
        </p:nvPicPr>
        <p:blipFill rotWithShape="1">
          <a:blip r:embed="rId2"/>
          <a:srcRect l="29029" r="2563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5440123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C0D2623-9D4F-42F2-9BE2-BFBFB41F8981}"/>
              </a:ext>
            </a:extLst>
          </p:cNvPr>
          <p:cNvSpPr>
            <a:spLocks noGrp="1"/>
          </p:cNvSpPr>
          <p:nvPr>
            <p:ph type="title"/>
          </p:nvPr>
        </p:nvSpPr>
        <p:spPr>
          <a:xfrm>
            <a:off x="841248" y="548640"/>
            <a:ext cx="3419540" cy="5431536"/>
          </a:xfrm>
        </p:spPr>
        <p:txBody>
          <a:bodyPr>
            <a:normAutofit/>
          </a:bodyPr>
          <a:lstStyle/>
          <a:p>
            <a:r>
              <a:rPr lang="en-US" sz="6000"/>
              <a:t>Bayesian Decision Theory</a:t>
            </a:r>
          </a:p>
        </p:txBody>
      </p:sp>
      <p:sp>
        <p:nvSpPr>
          <p:cNvPr id="10" name="Rectangle 6">
            <a:extLst>
              <a:ext uri="{FF2B5EF4-FFF2-40B4-BE49-F238E27FC236}">
                <a16:creationId xmlns:a16="http://schemas.microsoft.com/office/drawing/2014/main" xmlns=""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3001273D-7412-4C99-8BB9-C1DBC147AEE2}"/>
              </a:ext>
            </a:extLst>
          </p:cNvPr>
          <p:cNvSpPr>
            <a:spLocks noGrp="1"/>
          </p:cNvSpPr>
          <p:nvPr>
            <p:ph idx="1"/>
          </p:nvPr>
        </p:nvSpPr>
        <p:spPr>
          <a:xfrm>
            <a:off x="5298595" y="552091"/>
            <a:ext cx="6052158" cy="5431536"/>
          </a:xfrm>
        </p:spPr>
        <p:txBody>
          <a:bodyPr anchor="ctr">
            <a:normAutofit/>
          </a:bodyPr>
          <a:lstStyle/>
          <a:p>
            <a:r>
              <a:rPr lang="en-US" dirty="0"/>
              <a:t>We need something that will help us in making better decisions for future customers. Let’s say we add a feature ‘x’ where ‘x’ denotes the age of the customer. Now with this added feature, we will be able to make better decisions.</a:t>
            </a:r>
          </a:p>
        </p:txBody>
      </p:sp>
    </p:spTree>
    <p:extLst>
      <p:ext uri="{BB962C8B-B14F-4D97-AF65-F5344CB8AC3E}">
        <p14:creationId xmlns:p14="http://schemas.microsoft.com/office/powerpoint/2010/main" val="37999053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52099CF-19FC-4ED4-9683-40D0C5F4E3BF}"/>
              </a:ext>
            </a:extLst>
          </p:cNvPr>
          <p:cNvSpPr>
            <a:spLocks noGrp="1"/>
          </p:cNvSpPr>
          <p:nvPr>
            <p:ph type="title"/>
          </p:nvPr>
        </p:nvSpPr>
        <p:spPr>
          <a:xfrm>
            <a:off x="841248" y="548640"/>
            <a:ext cx="3419540" cy="5431536"/>
          </a:xfrm>
        </p:spPr>
        <p:txBody>
          <a:bodyPr>
            <a:normAutofit/>
          </a:bodyPr>
          <a:lstStyle/>
          <a:p>
            <a:r>
              <a:rPr lang="en-US" sz="6000" dirty="0"/>
              <a:t>Bayes Theorem and Decision Theory</a:t>
            </a:r>
          </a:p>
        </p:txBody>
      </p:sp>
      <p:sp>
        <p:nvSpPr>
          <p:cNvPr id="10" name="Rectangle 6">
            <a:extLst>
              <a:ext uri="{FF2B5EF4-FFF2-40B4-BE49-F238E27FC236}">
                <a16:creationId xmlns:a16="http://schemas.microsoft.com/office/drawing/2014/main" xmlns=""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DAE60129-2B57-4D37-B7C5-EA1134F83FF8}"/>
              </a:ext>
            </a:extLst>
          </p:cNvPr>
          <p:cNvSpPr>
            <a:spLocks noGrp="1"/>
          </p:cNvSpPr>
          <p:nvPr>
            <p:ph idx="1"/>
          </p:nvPr>
        </p:nvSpPr>
        <p:spPr>
          <a:xfrm>
            <a:off x="5018567" y="552090"/>
            <a:ext cx="7049386" cy="5997565"/>
          </a:xfrm>
        </p:spPr>
        <p:txBody>
          <a:bodyPr anchor="ctr">
            <a:normAutofit/>
          </a:bodyPr>
          <a:lstStyle/>
          <a:p>
            <a:pPr>
              <a:lnSpc>
                <a:spcPct val="95000"/>
              </a:lnSpc>
            </a:pPr>
            <a:r>
              <a:rPr lang="en-US" sz="1800" dirty="0"/>
              <a:t>For our class w1 and feature ‘x’, we have:  </a:t>
            </a:r>
          </a:p>
          <a:p>
            <a:pPr>
              <a:lnSpc>
                <a:spcPct val="95000"/>
              </a:lnSpc>
            </a:pPr>
            <a:endParaRPr lang="en-US" sz="1800" dirty="0"/>
          </a:p>
          <a:p>
            <a:pPr>
              <a:lnSpc>
                <a:spcPct val="95000"/>
              </a:lnSpc>
            </a:pPr>
            <a:endParaRPr lang="en-US" sz="1800" dirty="0"/>
          </a:p>
          <a:p>
            <a:pPr>
              <a:lnSpc>
                <a:spcPct val="95000"/>
              </a:lnSpc>
            </a:pPr>
            <a:endParaRPr lang="en-US" sz="1800" dirty="0"/>
          </a:p>
          <a:p>
            <a:pPr>
              <a:lnSpc>
                <a:spcPct val="95000"/>
              </a:lnSpc>
            </a:pPr>
            <a:r>
              <a:rPr lang="en-US" sz="1800" dirty="0"/>
              <a:t>There are 4 terms in this formula that we need to understand:</a:t>
            </a:r>
          </a:p>
          <a:p>
            <a:pPr marL="514350" indent="-514350">
              <a:lnSpc>
                <a:spcPct val="95000"/>
              </a:lnSpc>
              <a:buFont typeface="+mj-lt"/>
              <a:buAutoNum type="arabicPeriod"/>
            </a:pPr>
            <a:r>
              <a:rPr lang="en-US" sz="1800" dirty="0"/>
              <a:t>Prior – P(w1) is the Prior Probability that w1 is true before the data is observed</a:t>
            </a:r>
          </a:p>
          <a:p>
            <a:pPr marL="514350" indent="-514350">
              <a:lnSpc>
                <a:spcPct val="95000"/>
              </a:lnSpc>
              <a:buFont typeface="+mj-lt"/>
              <a:buAutoNum type="arabicPeriod"/>
            </a:pPr>
            <a:r>
              <a:rPr lang="en-US" sz="1800" dirty="0"/>
              <a:t>Posterior – P(w1 | x) is the Posterior Probability that w1 is true after the data is observed.</a:t>
            </a:r>
          </a:p>
          <a:p>
            <a:pPr marL="514350" indent="-514350">
              <a:lnSpc>
                <a:spcPct val="95000"/>
              </a:lnSpc>
              <a:buFont typeface="+mj-lt"/>
              <a:buAutoNum type="arabicPeriod"/>
            </a:pPr>
            <a:r>
              <a:rPr lang="en-US" sz="1800" dirty="0"/>
              <a:t>Evidence – P(x) is the Total Probability of the Data</a:t>
            </a:r>
          </a:p>
          <a:p>
            <a:pPr marL="514350" indent="-514350">
              <a:lnSpc>
                <a:spcPct val="95000"/>
              </a:lnSpc>
              <a:buFont typeface="+mj-lt"/>
              <a:buAutoNum type="arabicPeriod"/>
            </a:pPr>
            <a:r>
              <a:rPr lang="en-US" sz="1800" dirty="0"/>
              <a:t>Likelihood – P(x | w1) is the information about w1 provided by ‘x’</a:t>
            </a:r>
          </a:p>
          <a:p>
            <a:pPr>
              <a:lnSpc>
                <a:spcPct val="95000"/>
              </a:lnSpc>
            </a:pPr>
            <a:r>
              <a:rPr lang="en-US" sz="1800" dirty="0"/>
              <a:t>P(w1 | x) is read as Probability of w1 given x</a:t>
            </a:r>
          </a:p>
          <a:p>
            <a:pPr>
              <a:lnSpc>
                <a:spcPct val="95000"/>
              </a:lnSpc>
            </a:pPr>
            <a:r>
              <a:rPr lang="en-US" sz="1800" dirty="0"/>
              <a:t>More Precisely, it is the probability that a customer will buy a computer, given a specific customer’s age.</a:t>
            </a:r>
          </a:p>
        </p:txBody>
      </p:sp>
      <p:pic>
        <p:nvPicPr>
          <p:cNvPr id="5" name="Picture 4">
            <a:extLst>
              <a:ext uri="{FF2B5EF4-FFF2-40B4-BE49-F238E27FC236}">
                <a16:creationId xmlns:a16="http://schemas.microsoft.com/office/drawing/2014/main" xmlns="" id="{3C1CB012-E54C-4CCB-8BE2-D991C11979FE}"/>
              </a:ext>
            </a:extLst>
          </p:cNvPr>
          <p:cNvPicPr>
            <a:picLocks noChangeAspect="1"/>
          </p:cNvPicPr>
          <p:nvPr/>
        </p:nvPicPr>
        <p:blipFill>
          <a:blip r:embed="rId2"/>
          <a:stretch>
            <a:fillRect/>
          </a:stretch>
        </p:blipFill>
        <p:spPr>
          <a:xfrm>
            <a:off x="5741383" y="1475319"/>
            <a:ext cx="4466775" cy="1036836"/>
          </a:xfrm>
          <a:prstGeom prst="rect">
            <a:avLst/>
          </a:prstGeom>
        </p:spPr>
      </p:pic>
    </p:spTree>
    <p:extLst>
      <p:ext uri="{BB962C8B-B14F-4D97-AF65-F5344CB8AC3E}">
        <p14:creationId xmlns:p14="http://schemas.microsoft.com/office/powerpoint/2010/main" val="40150788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315AEFF-CBA7-446F-9853-41DA9D82E02C}"/>
              </a:ext>
            </a:extLst>
          </p:cNvPr>
          <p:cNvSpPr>
            <a:spLocks noGrp="1"/>
          </p:cNvSpPr>
          <p:nvPr>
            <p:ph type="title"/>
          </p:nvPr>
        </p:nvSpPr>
        <p:spPr>
          <a:xfrm>
            <a:off x="5297762" y="329184"/>
            <a:ext cx="6251110" cy="1783080"/>
          </a:xfrm>
        </p:spPr>
        <p:txBody>
          <a:bodyPr anchor="b">
            <a:noAutofit/>
          </a:bodyPr>
          <a:lstStyle/>
          <a:p>
            <a:r>
              <a:rPr lang="en-US" sz="4800" dirty="0"/>
              <a:t>Bayes Theorem and Decision Theory</a:t>
            </a:r>
          </a:p>
        </p:txBody>
      </p:sp>
      <p:sp>
        <p:nvSpPr>
          <p:cNvPr id="11" name="Rectangle 6">
            <a:extLst>
              <a:ext uri="{FF2B5EF4-FFF2-40B4-BE49-F238E27FC236}">
                <a16:creationId xmlns:a16="http://schemas.microsoft.com/office/drawing/2014/main" xmlns="" id="{3FCFB1DE-0B7E-48CC-BA90-B2AB0889F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E2DD78A4-D361-4B2D-BBC6-665589ED2689}"/>
              </a:ext>
            </a:extLst>
          </p:cNvPr>
          <p:cNvSpPr>
            <a:spLocks noGrp="1"/>
          </p:cNvSpPr>
          <p:nvPr>
            <p:ph idx="1"/>
          </p:nvPr>
        </p:nvSpPr>
        <p:spPr>
          <a:xfrm>
            <a:off x="5297762" y="2706624"/>
            <a:ext cx="6251110" cy="3483864"/>
          </a:xfrm>
        </p:spPr>
        <p:txBody>
          <a:bodyPr>
            <a:normAutofit/>
          </a:bodyPr>
          <a:lstStyle/>
          <a:p>
            <a:pPr>
              <a:lnSpc>
                <a:spcPct val="95000"/>
              </a:lnSpc>
            </a:pPr>
            <a:r>
              <a:rPr lang="en-US" sz="2000"/>
              <a:t>For a new customer,</a:t>
            </a:r>
          </a:p>
          <a:p>
            <a:pPr>
              <a:lnSpc>
                <a:spcPct val="95000"/>
              </a:lnSpc>
            </a:pPr>
            <a:r>
              <a:rPr lang="en-US" sz="2000"/>
              <a:t>If P(w1 | x) &gt; P(w2 | x), then the customer will buy a computer (w1)</a:t>
            </a:r>
          </a:p>
          <a:p>
            <a:pPr>
              <a:lnSpc>
                <a:spcPct val="95000"/>
              </a:lnSpc>
            </a:pPr>
            <a:r>
              <a:rPr lang="en-US" sz="2000"/>
              <a:t>And, if P(w2 | x) &gt; P(w1 | x), then the customer will not buy a computer (w2)</a:t>
            </a:r>
          </a:p>
          <a:p>
            <a:pPr>
              <a:lnSpc>
                <a:spcPct val="95000"/>
              </a:lnSpc>
            </a:pPr>
            <a:r>
              <a:rPr lang="en-US" sz="2000"/>
              <a:t>This decision seems more logical and trustworthy since we have some features here to work upon and our decision is based on the features of our new customers and past records and not just past records as in earlier cases.</a:t>
            </a:r>
          </a:p>
        </p:txBody>
      </p:sp>
      <p:pic>
        <p:nvPicPr>
          <p:cNvPr id="5" name="Picture 4" descr="Closeup of a keyboard">
            <a:extLst>
              <a:ext uri="{FF2B5EF4-FFF2-40B4-BE49-F238E27FC236}">
                <a16:creationId xmlns:a16="http://schemas.microsoft.com/office/drawing/2014/main" xmlns="" id="{4196D704-2CC3-476D-85BA-B87F888F3034}"/>
              </a:ext>
            </a:extLst>
          </p:cNvPr>
          <p:cNvPicPr>
            <a:picLocks noChangeAspect="1"/>
          </p:cNvPicPr>
          <p:nvPr/>
        </p:nvPicPr>
        <p:blipFill rotWithShape="1">
          <a:blip r:embed="rId2"/>
          <a:srcRect l="17988" r="3804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3096111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xmlns=""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658B15E-708F-4939-8760-A0EFBF18CAE2}"/>
              </a:ext>
            </a:extLst>
          </p:cNvPr>
          <p:cNvSpPr>
            <a:spLocks noGrp="1"/>
          </p:cNvSpPr>
          <p:nvPr>
            <p:ph type="title"/>
          </p:nvPr>
        </p:nvSpPr>
        <p:spPr>
          <a:xfrm>
            <a:off x="5297762" y="329184"/>
            <a:ext cx="6251110" cy="1783080"/>
          </a:xfrm>
        </p:spPr>
        <p:txBody>
          <a:bodyPr anchor="b">
            <a:normAutofit/>
          </a:bodyPr>
          <a:lstStyle/>
          <a:p>
            <a:pPr>
              <a:lnSpc>
                <a:spcPct val="95000"/>
              </a:lnSpc>
            </a:pPr>
            <a:r>
              <a:rPr lang="en-US" sz="5000" dirty="0"/>
              <a:t>Bayes Theorem and Decision Theory</a:t>
            </a:r>
          </a:p>
        </p:txBody>
      </p:sp>
      <p:sp>
        <p:nvSpPr>
          <p:cNvPr id="14" name="Rectangle 6">
            <a:extLst>
              <a:ext uri="{FF2B5EF4-FFF2-40B4-BE49-F238E27FC236}">
                <a16:creationId xmlns:a16="http://schemas.microsoft.com/office/drawing/2014/main" xmlns="" id="{3FCFB1DE-0B7E-48CC-BA90-B2AB0889F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525592"/>
          </a:solidFill>
          <a:ln w="38100" cap="rnd">
            <a:solidFill>
              <a:srgbClr val="52559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06CCE4F7-239A-44B7-9DE6-740A9D474487}"/>
              </a:ext>
            </a:extLst>
          </p:cNvPr>
          <p:cNvSpPr>
            <a:spLocks noGrp="1"/>
          </p:cNvSpPr>
          <p:nvPr>
            <p:ph idx="1"/>
          </p:nvPr>
        </p:nvSpPr>
        <p:spPr>
          <a:xfrm>
            <a:off x="4816549" y="2583713"/>
            <a:ext cx="7272670" cy="4136064"/>
          </a:xfrm>
        </p:spPr>
        <p:txBody>
          <a:bodyPr>
            <a:normAutofit/>
          </a:bodyPr>
          <a:lstStyle/>
          <a:p>
            <a:pPr>
              <a:lnSpc>
                <a:spcPct val="95000"/>
              </a:lnSpc>
            </a:pPr>
            <a:r>
              <a:rPr lang="en-US" sz="1800" dirty="0"/>
              <a:t>Now, from the formula, you can see that for both our classes w1 and w2, our denominator P(x) is constant. So, we can utilize this idea and can form another form of decision as below:</a:t>
            </a:r>
          </a:p>
          <a:p>
            <a:pPr>
              <a:lnSpc>
                <a:spcPct val="95000"/>
              </a:lnSpc>
            </a:pPr>
            <a:r>
              <a:rPr lang="en-US" sz="1800" dirty="0"/>
              <a:t>If P(x | w1)*P(w1) &gt; P(x | w2)*P(w2), then the customer will buy a computer (w1)</a:t>
            </a:r>
          </a:p>
          <a:p>
            <a:pPr>
              <a:lnSpc>
                <a:spcPct val="95000"/>
              </a:lnSpc>
            </a:pPr>
            <a:r>
              <a:rPr lang="en-US" sz="1800" dirty="0"/>
              <a:t>And, if P(x | w2)*P(w2) &gt; P(x | w1)*P(w1), then the customer will not buy a computer (w2)</a:t>
            </a:r>
          </a:p>
          <a:p>
            <a:pPr>
              <a:lnSpc>
                <a:spcPct val="95000"/>
              </a:lnSpc>
            </a:pPr>
            <a:r>
              <a:rPr lang="en-US" sz="1800" dirty="0"/>
              <a:t>We can notice an interesting fact here. If somehow, our prior probabilities P(w1) and P(w2) are equal, we can still be able to make our decision based on our likelihood probabilities P(x | w1) and  P(x | w2). Similarly, if our likelihood probabilities are equal, we can make decisions based on our prior probabilities P(w1) and P(w2).</a:t>
            </a:r>
          </a:p>
        </p:txBody>
      </p:sp>
      <p:pic>
        <p:nvPicPr>
          <p:cNvPr id="15" name="Picture 4">
            <a:extLst>
              <a:ext uri="{FF2B5EF4-FFF2-40B4-BE49-F238E27FC236}">
                <a16:creationId xmlns:a16="http://schemas.microsoft.com/office/drawing/2014/main" xmlns="" id="{D38D58A2-2EC4-474D-A93B-AA9AF81DC96A}"/>
              </a:ext>
            </a:extLst>
          </p:cNvPr>
          <p:cNvPicPr>
            <a:picLocks noChangeAspect="1"/>
          </p:cNvPicPr>
          <p:nvPr/>
        </p:nvPicPr>
        <p:blipFill rotWithShape="1">
          <a:blip r:embed="rId2"/>
          <a:srcRect l="23497" r="3830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249064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4500" y="286096"/>
            <a:ext cx="9601196" cy="1303867"/>
          </a:xfrm>
        </p:spPr>
        <p:txBody>
          <a:bodyPr>
            <a:normAutofit/>
          </a:bodyPr>
          <a:lstStyle/>
          <a:p>
            <a:r>
              <a:rPr lang="en-US" b="1" u="sng" dirty="0" smtClean="0">
                <a:solidFill>
                  <a:schemeClr val="tx1"/>
                </a:solidFill>
              </a:rPr>
              <a:t>BAYES THEOREM</a:t>
            </a:r>
            <a:endParaRPr lang="en-US" u="sng" dirty="0">
              <a:solidFill>
                <a:schemeClr val="tx1"/>
              </a:solidFill>
            </a:endParaRPr>
          </a:p>
        </p:txBody>
      </p:sp>
      <p:sp>
        <p:nvSpPr>
          <p:cNvPr id="3" name="Content Placeholder 2"/>
          <p:cNvSpPr>
            <a:spLocks noGrp="1"/>
          </p:cNvSpPr>
          <p:nvPr>
            <p:ph sz="quarter" idx="1"/>
          </p:nvPr>
        </p:nvSpPr>
        <p:spPr>
          <a:xfrm>
            <a:off x="1091822" y="1719617"/>
            <a:ext cx="10426890" cy="4612943"/>
          </a:xfrm>
        </p:spPr>
        <p:txBody>
          <a:bodyPr>
            <a:normAutofit fontScale="92500" lnSpcReduction="10000"/>
          </a:bodyPr>
          <a:lstStyle/>
          <a:p>
            <a:r>
              <a:rPr lang="en-US" dirty="0" smtClean="0"/>
              <a:t>Bayes theorem is given by an English statistician, philosopher, and Presbyterian minister named </a:t>
            </a:r>
            <a:r>
              <a:rPr lang="en-US" b="1" dirty="0" smtClean="0"/>
              <a:t>Mr. Thomas Bayes</a:t>
            </a:r>
            <a:r>
              <a:rPr lang="en-US" dirty="0" smtClean="0"/>
              <a:t> in 17</a:t>
            </a:r>
            <a:r>
              <a:rPr lang="en-US" baseline="30000" dirty="0" smtClean="0"/>
              <a:t>th</a:t>
            </a:r>
            <a:r>
              <a:rPr lang="en-US" dirty="0" smtClean="0"/>
              <a:t> century. </a:t>
            </a:r>
          </a:p>
          <a:p>
            <a:r>
              <a:rPr lang="en-US" dirty="0" smtClean="0"/>
              <a:t>Bayes provides their thoughts in decision theory which is extensively used in important mathematics concepts as Probability.</a:t>
            </a:r>
          </a:p>
          <a:p>
            <a:r>
              <a:rPr lang="en-US" dirty="0" smtClean="0"/>
              <a:t> Bayes theorem is also widely used in Machine Learning where we need to predict classes precisely and accurately. </a:t>
            </a:r>
          </a:p>
          <a:p>
            <a:r>
              <a:rPr lang="en-US" dirty="0" smtClean="0"/>
              <a:t>An important concept of Bayes theorem named </a:t>
            </a:r>
            <a:r>
              <a:rPr lang="en-US" b="1" dirty="0" smtClean="0"/>
              <a:t>Bayesian method</a:t>
            </a:r>
            <a:r>
              <a:rPr lang="en-US" dirty="0" smtClean="0"/>
              <a:t> is used to calculate conditional probability in Machine Learning application that includes classification tasks.</a:t>
            </a:r>
          </a:p>
          <a:p>
            <a:r>
              <a:rPr lang="en-US" dirty="0" smtClean="0"/>
              <a:t> Further, a simplified version of Bayes theorem (Naïve Bayes classification) is also used to reduce computation time and average cost of the projects.</a:t>
            </a:r>
          </a:p>
          <a:p>
            <a:r>
              <a:rPr lang="en-US" b="1" dirty="0" smtClean="0"/>
              <a:t>In simple words, we can say that Bayes theorem helps to contribute more accurate results.</a:t>
            </a:r>
            <a:endParaRPr lang="en-US" b="1" u="sng" dirty="0"/>
          </a:p>
        </p:txBody>
      </p:sp>
    </p:spTree>
    <p:extLst>
      <p:ext uri="{BB962C8B-B14F-4D97-AF65-F5344CB8AC3E}">
        <p14:creationId xmlns:p14="http://schemas.microsoft.com/office/powerpoint/2010/main" val="36471053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sz="quarter" idx="1"/>
          </p:nvPr>
        </p:nvPicPr>
        <p:blipFill>
          <a:blip r:embed="rId2"/>
          <a:srcRect/>
          <a:stretch>
            <a:fillRect/>
          </a:stretch>
        </p:blipFill>
        <p:spPr bwMode="auto">
          <a:xfrm>
            <a:off x="818866" y="600501"/>
            <a:ext cx="10536072" cy="4599296"/>
          </a:xfrm>
          <a:prstGeom prst="rect">
            <a:avLst/>
          </a:prstGeom>
          <a:noFill/>
          <a:ln w="9525">
            <a:noFill/>
            <a:miter lim="800000"/>
            <a:headEnd/>
            <a:tailEnd/>
          </a:ln>
          <a:effectLst/>
        </p:spPr>
      </p:pic>
    </p:spTree>
    <p:extLst>
      <p:ext uri="{BB962C8B-B14F-4D97-AF65-F5344CB8AC3E}">
        <p14:creationId xmlns:p14="http://schemas.microsoft.com/office/powerpoint/2010/main" val="30893004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descr="Introduction to Machine Lear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2" y="832514"/>
            <a:ext cx="9601196" cy="524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2751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5553" y="395785"/>
            <a:ext cx="10363200" cy="1840765"/>
          </a:xfrm>
        </p:spPr>
        <p:txBody>
          <a:bodyPr>
            <a:normAutofit/>
          </a:bodyPr>
          <a:lstStyle/>
          <a:p>
            <a:r>
              <a:rPr lang="en-US" b="1" u="sng" dirty="0" smtClean="0">
                <a:solidFill>
                  <a:schemeClr val="tx1"/>
                </a:solidFill>
              </a:rPr>
              <a:t>What is Bayes Theorem?</a:t>
            </a:r>
            <a:br>
              <a:rPr lang="en-US" b="1" u="sng" dirty="0" smtClean="0">
                <a:solidFill>
                  <a:schemeClr val="tx1"/>
                </a:solidFill>
              </a:rPr>
            </a:br>
            <a:endParaRPr lang="en-US" dirty="0"/>
          </a:p>
        </p:txBody>
      </p:sp>
      <p:sp>
        <p:nvSpPr>
          <p:cNvPr id="3" name="Content Placeholder 2"/>
          <p:cNvSpPr>
            <a:spLocks noGrp="1"/>
          </p:cNvSpPr>
          <p:nvPr>
            <p:ph sz="quarter" idx="1"/>
          </p:nvPr>
        </p:nvSpPr>
        <p:spPr>
          <a:xfrm>
            <a:off x="354841" y="1447799"/>
            <a:ext cx="11573301" cy="4993943"/>
          </a:xfrm>
        </p:spPr>
        <p:txBody>
          <a:bodyPr>
            <a:normAutofit fontScale="85000" lnSpcReduction="10000"/>
          </a:bodyPr>
          <a:lstStyle/>
          <a:p>
            <a:pPr>
              <a:buNone/>
            </a:pPr>
            <a:r>
              <a:rPr lang="en-US" b="1" dirty="0" smtClean="0"/>
              <a:t> “ Bayes’ theorem describes the probability of occurrence of an event related to any condition. It is also considered for the case of conditional probability.”</a:t>
            </a:r>
          </a:p>
          <a:p>
            <a:r>
              <a:rPr lang="en-US" dirty="0" smtClean="0"/>
              <a:t>Bayes theorem is one of the most popular machine learning concepts that helps to calculate the probability of occurring one event with uncertain knowledge while other one has already occurred.</a:t>
            </a:r>
          </a:p>
          <a:p>
            <a:r>
              <a:rPr lang="en-US" dirty="0" smtClean="0"/>
              <a:t>Bayes' theorem can be derived using product rule and conditional probability of event X with known event Y:</a:t>
            </a:r>
          </a:p>
          <a:p>
            <a:r>
              <a:rPr lang="en-US" dirty="0" smtClean="0"/>
              <a:t>According to the product rule we can express as the probability of event X with known event Y as follows;</a:t>
            </a:r>
          </a:p>
          <a:p>
            <a:pPr>
              <a:buNone/>
            </a:pPr>
            <a:r>
              <a:rPr lang="en-US" dirty="0" smtClean="0"/>
              <a:t>                                        P(X ? Y)= P(X|Y) P(Y)       {equation 1}  </a:t>
            </a:r>
          </a:p>
          <a:p>
            <a:r>
              <a:rPr lang="en-US" dirty="0" smtClean="0"/>
              <a:t>Further, the probability of event Y with known event X:</a:t>
            </a:r>
          </a:p>
          <a:p>
            <a:pPr>
              <a:buNone/>
            </a:pPr>
            <a:r>
              <a:rPr lang="en-US" dirty="0" smtClean="0"/>
              <a:t>			             P(X ? Y)= P(Y|X) P(X)       {equation 2}  </a:t>
            </a:r>
          </a:p>
          <a:p>
            <a:r>
              <a:rPr lang="en-US" dirty="0" smtClean="0"/>
              <a:t>Mathematically, Bayes theorem can be expressed by combining both equations on right hand side. We will get:</a:t>
            </a:r>
          </a:p>
          <a:p>
            <a:r>
              <a:rPr lang="en-US" dirty="0" smtClean="0"/>
              <a:t>Here, both events X and Y are independent events which means probability of outcome of both events does not depends one another.</a:t>
            </a:r>
          </a:p>
          <a:p>
            <a:pPr>
              <a:buNone/>
            </a:pPr>
            <a:r>
              <a:rPr lang="en-US" b="1" dirty="0" smtClean="0"/>
              <a:t>The above equation is called as Bayes Rule or Bayes Theorem.</a:t>
            </a:r>
          </a:p>
          <a:p>
            <a:pPr>
              <a:buNone/>
            </a:pPr>
            <a:endParaRPr lang="en-US" dirty="0"/>
          </a:p>
        </p:txBody>
      </p:sp>
    </p:spTree>
    <p:extLst>
      <p:ext uri="{BB962C8B-B14F-4D97-AF65-F5344CB8AC3E}">
        <p14:creationId xmlns:p14="http://schemas.microsoft.com/office/powerpoint/2010/main" val="17530081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93075" y="4531057"/>
            <a:ext cx="6086901" cy="464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
          </p:nvPr>
        </p:nvSpPr>
        <p:spPr>
          <a:xfrm>
            <a:off x="818865" y="921224"/>
            <a:ext cx="11150221" cy="5936776"/>
          </a:xfrm>
        </p:spPr>
        <p:txBody>
          <a:bodyPr/>
          <a:lstStyle/>
          <a:p>
            <a:r>
              <a:rPr lang="en-US" dirty="0" smtClean="0"/>
              <a:t>P(X|Y) is called as </a:t>
            </a:r>
            <a:r>
              <a:rPr lang="en-US" b="1" dirty="0" smtClean="0"/>
              <a:t>posterior</a:t>
            </a:r>
            <a:r>
              <a:rPr lang="en-US" dirty="0" smtClean="0"/>
              <a:t>, which we need to calculate. It is defined as updated probability after considering the evidence.</a:t>
            </a:r>
          </a:p>
          <a:p>
            <a:r>
              <a:rPr lang="en-US" dirty="0" smtClean="0"/>
              <a:t>P(Y|X) is called the likelihood. It is the probability of evidence when hypothesis is true.</a:t>
            </a:r>
          </a:p>
          <a:p>
            <a:r>
              <a:rPr lang="en-US" dirty="0" smtClean="0"/>
              <a:t>P(X) is called the </a:t>
            </a:r>
            <a:r>
              <a:rPr lang="en-US" b="1" dirty="0" smtClean="0"/>
              <a:t>prior probability</a:t>
            </a:r>
            <a:r>
              <a:rPr lang="en-US" dirty="0" smtClean="0"/>
              <a:t>, probability of hypothesis before considering the evidence</a:t>
            </a:r>
          </a:p>
          <a:p>
            <a:r>
              <a:rPr lang="en-US" dirty="0" smtClean="0"/>
              <a:t>P(Y) is called marginal probability. It is defined as the probability of evidence under any consideration.</a:t>
            </a:r>
          </a:p>
          <a:p>
            <a:r>
              <a:rPr lang="en-US" dirty="0" smtClean="0"/>
              <a:t>Hence, Bayes Theorem can be written as:</a:t>
            </a:r>
          </a:p>
          <a:p>
            <a:pPr>
              <a:buNone/>
            </a:pPr>
            <a:r>
              <a:rPr lang="en-US" b="1" dirty="0" smtClean="0"/>
              <a:t>			                  posterior = likelihood * prior / evidence</a:t>
            </a:r>
            <a:endParaRPr lang="en-US" dirty="0" smtClean="0"/>
          </a:p>
          <a:p>
            <a:endParaRPr lang="en-US" dirty="0"/>
          </a:p>
        </p:txBody>
      </p:sp>
      <p:pic>
        <p:nvPicPr>
          <p:cNvPr id="1026" name="Picture 2"/>
          <p:cNvPicPr>
            <a:picLocks noChangeAspect="1" noChangeArrowheads="1"/>
          </p:cNvPicPr>
          <p:nvPr/>
        </p:nvPicPr>
        <p:blipFill>
          <a:blip r:embed="rId2"/>
          <a:srcRect/>
          <a:stretch>
            <a:fillRect/>
          </a:stretch>
        </p:blipFill>
        <p:spPr bwMode="auto">
          <a:xfrm>
            <a:off x="4130678" y="5145205"/>
            <a:ext cx="3011694" cy="937431"/>
          </a:xfrm>
          <a:prstGeom prst="rect">
            <a:avLst/>
          </a:prstGeom>
          <a:noFill/>
          <a:ln w="9525">
            <a:noFill/>
            <a:miter lim="800000"/>
            <a:headEnd/>
            <a:tailEnd/>
          </a:ln>
          <a:effectLst/>
        </p:spPr>
      </p:pic>
    </p:spTree>
    <p:extLst>
      <p:ext uri="{BB962C8B-B14F-4D97-AF65-F5344CB8AC3E}">
        <p14:creationId xmlns:p14="http://schemas.microsoft.com/office/powerpoint/2010/main" val="20653044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_CnoTGGO7XeUpUMeXDrIfvA.png"/>
          <p:cNvPicPr>
            <a:picLocks noGrp="1" noChangeAspect="1"/>
          </p:cNvPicPr>
          <p:nvPr>
            <p:ph sz="quarter" idx="1"/>
          </p:nvPr>
        </p:nvPicPr>
        <p:blipFill>
          <a:blip r:embed="rId2"/>
          <a:stretch>
            <a:fillRect/>
          </a:stretch>
        </p:blipFill>
        <p:spPr>
          <a:xfrm>
            <a:off x="2707892" y="848585"/>
            <a:ext cx="7050257" cy="5077316"/>
          </a:xfrm>
        </p:spPr>
      </p:pic>
    </p:spTree>
    <p:extLst>
      <p:ext uri="{BB962C8B-B14F-4D97-AF65-F5344CB8AC3E}">
        <p14:creationId xmlns:p14="http://schemas.microsoft.com/office/powerpoint/2010/main" val="12737977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sz="quarter" idx="1"/>
          </p:nvPr>
        </p:nvPicPr>
        <p:blipFill>
          <a:blip r:embed="rId2"/>
          <a:srcRect/>
          <a:stretch>
            <a:fillRect/>
          </a:stretch>
        </p:blipFill>
        <p:spPr bwMode="auto">
          <a:xfrm>
            <a:off x="1295402" y="0"/>
            <a:ext cx="9526137" cy="6769397"/>
          </a:xfrm>
          <a:prstGeom prst="rect">
            <a:avLst/>
          </a:prstGeom>
          <a:noFill/>
          <a:ln w="9525">
            <a:noFill/>
            <a:miter lim="800000"/>
            <a:headEnd/>
            <a:tailEnd/>
          </a:ln>
          <a:effectLst/>
        </p:spPr>
      </p:pic>
    </p:spTree>
    <p:extLst>
      <p:ext uri="{BB962C8B-B14F-4D97-AF65-F5344CB8AC3E}">
        <p14:creationId xmlns:p14="http://schemas.microsoft.com/office/powerpoint/2010/main" val="27658708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745DEEED-BE3A-4307-800A-45F555B51C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xmlns="" id="{F5C73706-35AD-4797-B796-D806B8FE5A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0"/>
            <a:ext cx="5006297" cy="6858000"/>
          </a:xfrm>
          <a:custGeom>
            <a:avLst/>
            <a:gdLst>
              <a:gd name="connsiteX0" fmla="*/ 5006297 w 5006297"/>
              <a:gd name="connsiteY0" fmla="*/ 0 h 6858000"/>
              <a:gd name="connsiteX1" fmla="*/ 1229608 w 5006297"/>
              <a:gd name="connsiteY1" fmla="*/ 0 h 6858000"/>
              <a:gd name="connsiteX2" fmla="*/ 1128285 w 5006297"/>
              <a:gd name="connsiteY2" fmla="*/ 156518 h 6858000"/>
              <a:gd name="connsiteX3" fmla="*/ 768782 w 5006297"/>
              <a:gd name="connsiteY3" fmla="*/ 825746 h 6858000"/>
              <a:gd name="connsiteX4" fmla="*/ 743290 w 5006297"/>
              <a:gd name="connsiteY4" fmla="*/ 860183 h 6858000"/>
              <a:gd name="connsiteX5" fmla="*/ 787138 w 5006297"/>
              <a:gd name="connsiteY5" fmla="*/ 756243 h 6858000"/>
              <a:gd name="connsiteX6" fmla="*/ 980544 w 5006297"/>
              <a:gd name="connsiteY6" fmla="*/ 339016 h 6858000"/>
              <a:gd name="connsiteX7" fmla="*/ 1161966 w 5006297"/>
              <a:gd name="connsiteY7" fmla="*/ 0 h 6858000"/>
              <a:gd name="connsiteX8" fmla="*/ 1104491 w 5006297"/>
              <a:gd name="connsiteY8" fmla="*/ 0 h 6858000"/>
              <a:gd name="connsiteX9" fmla="*/ 993044 w 5006297"/>
              <a:gd name="connsiteY9" fmla="*/ 204247 h 6858000"/>
              <a:gd name="connsiteX10" fmla="*/ 494731 w 5006297"/>
              <a:gd name="connsiteY10" fmla="*/ 1375322 h 6858000"/>
              <a:gd name="connsiteX11" fmla="*/ 46559 w 5006297"/>
              <a:gd name="connsiteY11" fmla="*/ 3329787 h 6858000"/>
              <a:gd name="connsiteX12" fmla="*/ 12272 w 5006297"/>
              <a:gd name="connsiteY12" fmla="*/ 4352595 h 6858000"/>
              <a:gd name="connsiteX13" fmla="*/ 171094 w 5006297"/>
              <a:gd name="connsiteY13" fmla="*/ 5544543 h 6858000"/>
              <a:gd name="connsiteX14" fmla="*/ 538125 w 5006297"/>
              <a:gd name="connsiteY14" fmla="*/ 6816123 h 6858000"/>
              <a:gd name="connsiteX15" fmla="*/ 555724 w 5006297"/>
              <a:gd name="connsiteY15" fmla="*/ 6858000 h 6858000"/>
              <a:gd name="connsiteX16" fmla="*/ 608303 w 5006297"/>
              <a:gd name="connsiteY16" fmla="*/ 6858000 h 6858000"/>
              <a:gd name="connsiteX17" fmla="*/ 596366 w 5006297"/>
              <a:gd name="connsiteY17" fmla="*/ 6829337 h 6858000"/>
              <a:gd name="connsiteX18" fmla="*/ 364843 w 5006297"/>
              <a:gd name="connsiteY18" fmla="*/ 6132604 h 6858000"/>
              <a:gd name="connsiteX19" fmla="*/ 213412 w 5006297"/>
              <a:gd name="connsiteY19" fmla="*/ 5505676 h 6858000"/>
              <a:gd name="connsiteX20" fmla="*/ 211628 w 5006297"/>
              <a:gd name="connsiteY20" fmla="*/ 5472254 h 6858000"/>
              <a:gd name="connsiteX21" fmla="*/ 311945 w 5006297"/>
              <a:gd name="connsiteY21" fmla="*/ 5821167 h 6858000"/>
              <a:gd name="connsiteX22" fmla="*/ 623960 w 5006297"/>
              <a:gd name="connsiteY22" fmla="*/ 6658826 h 6858000"/>
              <a:gd name="connsiteX23" fmla="*/ 717350 w 5006297"/>
              <a:gd name="connsiteY23" fmla="*/ 6858000 h 6858000"/>
              <a:gd name="connsiteX24" fmla="*/ 5006297 w 5006297"/>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06297" h="6858000">
                <a:moveTo>
                  <a:pt x="5006297" y="0"/>
                </a:moveTo>
                <a:lnTo>
                  <a:pt x="1229608" y="0"/>
                </a:lnTo>
                <a:lnTo>
                  <a:pt x="1128285" y="156518"/>
                </a:lnTo>
                <a:cubicBezTo>
                  <a:pt x="996915" y="372642"/>
                  <a:pt x="877575" y="596029"/>
                  <a:pt x="768782" y="825746"/>
                </a:cubicBezTo>
                <a:cubicBezTo>
                  <a:pt x="763429" y="839224"/>
                  <a:pt x="754646" y="851089"/>
                  <a:pt x="743290" y="860183"/>
                </a:cubicBezTo>
                <a:cubicBezTo>
                  <a:pt x="757948" y="825621"/>
                  <a:pt x="772224" y="790805"/>
                  <a:pt x="787138" y="756243"/>
                </a:cubicBezTo>
                <a:cubicBezTo>
                  <a:pt x="848067" y="615114"/>
                  <a:pt x="912406" y="475964"/>
                  <a:pt x="980544" y="339016"/>
                </a:cubicBezTo>
                <a:lnTo>
                  <a:pt x="1161966" y="0"/>
                </a:lnTo>
                <a:lnTo>
                  <a:pt x="1104491" y="0"/>
                </a:lnTo>
                <a:lnTo>
                  <a:pt x="993044" y="204247"/>
                </a:lnTo>
                <a:cubicBezTo>
                  <a:pt x="798291" y="579761"/>
                  <a:pt x="634561" y="971401"/>
                  <a:pt x="494731" y="1375322"/>
                </a:cubicBezTo>
                <a:cubicBezTo>
                  <a:pt x="277072" y="2009491"/>
                  <a:pt x="126862" y="2664550"/>
                  <a:pt x="46559" y="3329787"/>
                </a:cubicBezTo>
                <a:cubicBezTo>
                  <a:pt x="4496" y="3670216"/>
                  <a:pt x="-14242" y="4010141"/>
                  <a:pt x="12272" y="4352595"/>
                </a:cubicBezTo>
                <a:cubicBezTo>
                  <a:pt x="43627" y="4752907"/>
                  <a:pt x="90918" y="5150814"/>
                  <a:pt x="171094" y="5544543"/>
                </a:cubicBezTo>
                <a:cubicBezTo>
                  <a:pt x="259524" y="5979227"/>
                  <a:pt x="379573" y="6403657"/>
                  <a:pt x="538125" y="6816123"/>
                </a:cubicBezTo>
                <a:lnTo>
                  <a:pt x="555724" y="6858000"/>
                </a:lnTo>
                <a:lnTo>
                  <a:pt x="608303" y="6858000"/>
                </a:lnTo>
                <a:lnTo>
                  <a:pt x="596366" y="6829337"/>
                </a:lnTo>
                <a:cubicBezTo>
                  <a:pt x="508696" y="6602484"/>
                  <a:pt x="431985" y="6369981"/>
                  <a:pt x="364843" y="6132604"/>
                </a:cubicBezTo>
                <a:cubicBezTo>
                  <a:pt x="306463" y="5925865"/>
                  <a:pt x="263378" y="5714822"/>
                  <a:pt x="213412" y="5505676"/>
                </a:cubicBezTo>
                <a:cubicBezTo>
                  <a:pt x="212231" y="5494574"/>
                  <a:pt x="211637" y="5483421"/>
                  <a:pt x="211628" y="5472254"/>
                </a:cubicBezTo>
                <a:cubicBezTo>
                  <a:pt x="248210" y="5599108"/>
                  <a:pt x="277401" y="5710897"/>
                  <a:pt x="311945" y="5821167"/>
                </a:cubicBezTo>
                <a:cubicBezTo>
                  <a:pt x="401999" y="6108329"/>
                  <a:pt x="505868" y="6387643"/>
                  <a:pt x="623960" y="6658826"/>
                </a:cubicBezTo>
                <a:lnTo>
                  <a:pt x="717350" y="6858000"/>
                </a:lnTo>
                <a:lnTo>
                  <a:pt x="5006297" y="6858000"/>
                </a:lnTo>
                <a:close/>
              </a:path>
            </a:pathLst>
          </a:custGeom>
          <a:solidFill>
            <a:schemeClr val="accent1"/>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xmlns="" id="{F42AF5B8-97B7-492E-B7CE-5CE8746508E3}"/>
              </a:ext>
            </a:extLst>
          </p:cNvPr>
          <p:cNvSpPr>
            <a:spLocks noGrp="1"/>
          </p:cNvSpPr>
          <p:nvPr>
            <p:ph type="title"/>
          </p:nvPr>
        </p:nvSpPr>
        <p:spPr>
          <a:xfrm>
            <a:off x="841248" y="644652"/>
            <a:ext cx="3182112" cy="5568696"/>
          </a:xfrm>
        </p:spPr>
        <p:txBody>
          <a:bodyPr>
            <a:normAutofit/>
          </a:bodyPr>
          <a:lstStyle/>
          <a:p>
            <a:r>
              <a:rPr lang="en-US" sz="5600" dirty="0">
                <a:solidFill>
                  <a:srgbClr val="FFFFFF"/>
                </a:solidFill>
              </a:rPr>
              <a:t>Bayes' </a:t>
            </a:r>
            <a:r>
              <a:rPr lang="en-US" sz="5600" dirty="0" smtClean="0">
                <a:solidFill>
                  <a:srgbClr val="FFFFFF"/>
                </a:solidFill>
              </a:rPr>
              <a:t>Theorem</a:t>
            </a:r>
            <a:br>
              <a:rPr lang="en-US" sz="5600" dirty="0" smtClean="0">
                <a:solidFill>
                  <a:srgbClr val="FFFFFF"/>
                </a:solidFill>
              </a:rPr>
            </a:br>
            <a:r>
              <a:rPr lang="en-US" sz="4800" dirty="0" smtClean="0">
                <a:solidFill>
                  <a:srgbClr val="FFFFFF"/>
                </a:solidFill>
              </a:rPr>
              <a:t>Application</a:t>
            </a:r>
            <a:endParaRPr lang="en-US" sz="4800" dirty="0">
              <a:solidFill>
                <a:srgbClr val="FFFFFF"/>
              </a:solidFill>
            </a:endParaRPr>
          </a:p>
        </p:txBody>
      </p:sp>
      <p:sp>
        <p:nvSpPr>
          <p:cNvPr id="3" name="Content Placeholder 2">
            <a:extLst>
              <a:ext uri="{FF2B5EF4-FFF2-40B4-BE49-F238E27FC236}">
                <a16:creationId xmlns:a16="http://schemas.microsoft.com/office/drawing/2014/main" xmlns="" id="{CBF01AF4-35AA-4B3C-B67C-0BD98B5188CA}"/>
              </a:ext>
            </a:extLst>
          </p:cNvPr>
          <p:cNvSpPr>
            <a:spLocks noGrp="1"/>
          </p:cNvSpPr>
          <p:nvPr>
            <p:ph idx="1"/>
          </p:nvPr>
        </p:nvSpPr>
        <p:spPr>
          <a:xfrm>
            <a:off x="5494350" y="644652"/>
            <a:ext cx="5856401" cy="5568696"/>
          </a:xfrm>
        </p:spPr>
        <p:txBody>
          <a:bodyPr anchor="ctr">
            <a:normAutofit/>
          </a:bodyPr>
          <a:lstStyle/>
          <a:p>
            <a:pPr algn="just">
              <a:lnSpc>
                <a:spcPct val="95000"/>
              </a:lnSpc>
            </a:pPr>
            <a:r>
              <a:rPr lang="en-US" dirty="0"/>
              <a:t>Applications of the theorem are widespread and not limited to the financial realm. </a:t>
            </a:r>
          </a:p>
          <a:p>
            <a:pPr algn="just">
              <a:lnSpc>
                <a:spcPct val="95000"/>
              </a:lnSpc>
            </a:pPr>
            <a:r>
              <a:rPr lang="en-US" dirty="0"/>
              <a:t>As an example, Bayes' theorem can be used to determine the accuracy of medical test results by taking into consideration how likely any given person is to have a disease and the general accuracy of the test.</a:t>
            </a:r>
          </a:p>
          <a:p>
            <a:pPr algn="just">
              <a:lnSpc>
                <a:spcPct val="95000"/>
              </a:lnSpc>
            </a:pPr>
            <a:r>
              <a:rPr lang="en-US" dirty="0"/>
              <a:t>Bayes' theorem relies on incorporating prior probability distributions in order to generate posterior probabilities. </a:t>
            </a:r>
          </a:p>
        </p:txBody>
      </p:sp>
    </p:spTree>
    <p:extLst>
      <p:ext uri="{BB962C8B-B14F-4D97-AF65-F5344CB8AC3E}">
        <p14:creationId xmlns:p14="http://schemas.microsoft.com/office/powerpoint/2010/main" val="27157222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xmlns="" id="{2B97F24A-32CE-4C1C-A50D-3016B394DC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ED08C44-631F-41E4-8335-13E429D21565}"/>
              </a:ext>
            </a:extLst>
          </p:cNvPr>
          <p:cNvSpPr>
            <a:spLocks noGrp="1"/>
          </p:cNvSpPr>
          <p:nvPr>
            <p:ph type="title"/>
          </p:nvPr>
        </p:nvSpPr>
        <p:spPr>
          <a:xfrm>
            <a:off x="630936" y="639520"/>
            <a:ext cx="3429000" cy="1719072"/>
          </a:xfrm>
        </p:spPr>
        <p:txBody>
          <a:bodyPr anchor="b">
            <a:normAutofit/>
          </a:bodyPr>
          <a:lstStyle/>
          <a:p>
            <a:r>
              <a:rPr lang="en-US" dirty="0"/>
              <a:t>Risk Calculation</a:t>
            </a:r>
          </a:p>
        </p:txBody>
      </p:sp>
      <p:sp>
        <p:nvSpPr>
          <p:cNvPr id="31" name="Rectangle 6">
            <a:extLst>
              <a:ext uri="{FF2B5EF4-FFF2-40B4-BE49-F238E27FC236}">
                <a16:creationId xmlns:a16="http://schemas.microsoft.com/office/drawing/2014/main" xmlns="" id="{3CE8AF5E-D374-4CF1-90CC-35CF73B81C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D25272"/>
          </a:solidFill>
          <a:ln w="38100" cap="rnd">
            <a:solidFill>
              <a:srgbClr val="D2527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xmlns="" id="{3A5F087E-BA6D-49D2-8439-2BC0371D8CE9}"/>
              </a:ext>
            </a:extLst>
          </p:cNvPr>
          <p:cNvSpPr>
            <a:spLocks noGrp="1"/>
          </p:cNvSpPr>
          <p:nvPr>
            <p:ph idx="1"/>
          </p:nvPr>
        </p:nvSpPr>
        <p:spPr>
          <a:xfrm>
            <a:off x="630936" y="2807208"/>
            <a:ext cx="3429000" cy="3410712"/>
          </a:xfrm>
        </p:spPr>
        <p:txBody>
          <a:bodyPr anchor="t">
            <a:normAutofit/>
          </a:bodyPr>
          <a:lstStyle/>
          <a:p>
            <a:pPr>
              <a:lnSpc>
                <a:spcPct val="95000"/>
              </a:lnSpc>
            </a:pPr>
            <a:r>
              <a:rPr lang="en-US" sz="2200"/>
              <a:t>The y-axis is the posterior probability P(w(i) | x) and the x-axis is our feature ‘x’. The axis where the posterior probability for both the classes is equal, that axis is called our decision boundary.</a:t>
            </a:r>
          </a:p>
        </p:txBody>
      </p:sp>
      <mc:AlternateContent xmlns:mc="http://schemas.openxmlformats.org/markup-compatibility/2006">
        <mc:Choice xmlns:p14="http://schemas.microsoft.com/office/powerpoint/2010/main" Requires="p14">
          <p:contentPart p14:bwMode="auto" r:id="rId2">
            <p14:nvContentPartPr>
              <p14:cNvPr id="33" name="Ink 32">
                <a:extLst>
                  <a:ext uri="{FF2B5EF4-FFF2-40B4-BE49-F238E27FC236}">
                    <a16:creationId xmlns:a16="http://schemas.microsoft.com/office/drawing/2014/main" xmlns="" id="{070477C5-0410-4E4F-97A1-F84C2465C187}"/>
                  </a:ext>
                  <a:ext uri="{C183D7F6-B498-43B3-948B-1728B52AA6E4}">
                    <adec:decorative xmlns:adec="http://schemas.microsoft.com/office/drawing/2017/decorative" xmlns=""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xmlns="" val="1"/>
                  </p:ext>
                </p:extLst>
              </p14:nvPr>
            </p14:nvContentPartPr>
            <p14:xfrm>
              <a:off x="5755403" y="1971579"/>
              <a:ext cx="360" cy="2160"/>
            </p14:xfrm>
          </p:contentPart>
        </mc:Choice>
        <mc:Fallback>
          <p:pic>
            <p:nvPicPr>
              <p:cNvPr id="33" name="Ink 32">
                <a:extLst>
                  <a:ext uri="{FF2B5EF4-FFF2-40B4-BE49-F238E27FC236}">
                    <a16:creationId xmlns:a16="http://schemas.microsoft.com/office/drawing/2014/main" xmlns:p14="http://schemas.microsoft.com/office/powerpoint/2010/main" xmlns="" id="{070477C5-0410-4E4F-97A1-F84C2465C187}"/>
                  </a:ext>
                  <a:ext uri="{C183D7F6-B498-43B3-948B-1728B52AA6E4}">
                    <adec:decorative xmlns:adec="http://schemas.microsoft.com/office/drawing/2017/decorative" xmlns:p14="http://schemas.microsoft.com/office/powerpoint/2010/main" xmlns="" val="1"/>
                  </a:ext>
                </a:extLst>
              </p:cNvPr>
              <p:cNvPicPr>
                <a:picLocks noGrp="1" noRot="1" noChangeAspect="1" noMove="1" noResize="1" noEditPoints="1" noAdjustHandles="1" noChangeArrowheads="1" noChangeShapeType="1"/>
              </p:cNvPicPr>
              <p:nvPr/>
            </p:nvPicPr>
            <p:blipFill>
              <a:blip r:embed="rId3"/>
              <a:stretch>
                <a:fillRect/>
              </a:stretch>
            </p:blipFill>
            <p:spPr>
              <a:xfrm>
                <a:off x="5750723" y="1967568"/>
                <a:ext cx="9720" cy="10183"/>
              </a:xfrm>
              <a:prstGeom prst="rect">
                <a:avLst/>
              </a:prstGeom>
            </p:spPr>
          </p:pic>
        </mc:Fallback>
      </mc:AlternateContent>
      <p:pic>
        <p:nvPicPr>
          <p:cNvPr id="4" name="Content Placeholder 3" descr="Chart, diagram, line chart&#10;&#10;Description automatically generated">
            <a:extLst>
              <a:ext uri="{FF2B5EF4-FFF2-40B4-BE49-F238E27FC236}">
                <a16:creationId xmlns:a16="http://schemas.microsoft.com/office/drawing/2014/main" xmlns="" id="{C75975CA-F5C6-4E4A-89D4-8CAE1857EEA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654296" y="1245699"/>
            <a:ext cx="6903720" cy="4366602"/>
          </a:xfrm>
          <a:prstGeom prst="rect">
            <a:avLst/>
          </a:prstGeom>
        </p:spPr>
      </p:pic>
    </p:spTree>
    <p:extLst>
      <p:ext uri="{BB962C8B-B14F-4D97-AF65-F5344CB8AC3E}">
        <p14:creationId xmlns:p14="http://schemas.microsoft.com/office/powerpoint/2010/main" val="2864648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7E3A985-CCF1-40BA-841F-E535B4E6115F}"/>
              </a:ext>
            </a:extLst>
          </p:cNvPr>
          <p:cNvSpPr>
            <a:spLocks noGrp="1"/>
          </p:cNvSpPr>
          <p:nvPr>
            <p:ph type="title"/>
          </p:nvPr>
        </p:nvSpPr>
        <p:spPr>
          <a:xfrm>
            <a:off x="841248" y="548640"/>
            <a:ext cx="3419540" cy="5431536"/>
          </a:xfrm>
        </p:spPr>
        <p:txBody>
          <a:bodyPr>
            <a:normAutofit/>
          </a:bodyPr>
          <a:lstStyle/>
          <a:p>
            <a:r>
              <a:rPr lang="en-US" sz="4700"/>
              <a:t>Risk Calculation</a:t>
            </a:r>
          </a:p>
        </p:txBody>
      </p:sp>
      <p:sp>
        <p:nvSpPr>
          <p:cNvPr id="10" name="Rectangle 6">
            <a:extLst>
              <a:ext uri="{FF2B5EF4-FFF2-40B4-BE49-F238E27FC236}">
                <a16:creationId xmlns:a16="http://schemas.microsoft.com/office/drawing/2014/main" xmlns=""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AF0FCA33-4913-455B-8CAA-186FD12B58F8}"/>
              </a:ext>
            </a:extLst>
          </p:cNvPr>
          <p:cNvSpPr>
            <a:spLocks noGrp="1"/>
          </p:cNvSpPr>
          <p:nvPr>
            <p:ph idx="1"/>
          </p:nvPr>
        </p:nvSpPr>
        <p:spPr>
          <a:xfrm>
            <a:off x="5298595" y="552091"/>
            <a:ext cx="6052158" cy="5431536"/>
          </a:xfrm>
        </p:spPr>
        <p:txBody>
          <a:bodyPr anchor="ctr">
            <a:normAutofit/>
          </a:bodyPr>
          <a:lstStyle/>
          <a:p>
            <a:pPr>
              <a:lnSpc>
                <a:spcPct val="95000"/>
              </a:lnSpc>
            </a:pPr>
            <a:r>
              <a:rPr lang="en-US" sz="2200"/>
              <a:t>So at Decision Boundary:</a:t>
            </a:r>
          </a:p>
          <a:p>
            <a:pPr>
              <a:lnSpc>
                <a:spcPct val="95000"/>
              </a:lnSpc>
            </a:pPr>
            <a:r>
              <a:rPr lang="en-US" sz="2200"/>
              <a:t>P(w1 | x) = P(w2 | x)</a:t>
            </a:r>
          </a:p>
          <a:p>
            <a:pPr>
              <a:lnSpc>
                <a:spcPct val="95000"/>
              </a:lnSpc>
            </a:pPr>
            <a:r>
              <a:rPr lang="en-US" sz="2200"/>
              <a:t>So to the left of the decision boundary, we decide in favor of w1(buying a computer) and to the right of the decision boundary, we decide in favor of w2(not buying a computer).</a:t>
            </a:r>
          </a:p>
          <a:p>
            <a:pPr>
              <a:lnSpc>
                <a:spcPct val="95000"/>
              </a:lnSpc>
            </a:pPr>
            <a:r>
              <a:rPr lang="en-US" sz="2200"/>
              <a:t>But, as you can see in the graph, there is some non-zero magnitude of w2 to the left of the decision boundary. Also, there is some non-zero magnitude of w1 to the right of the decision boundary. This extension of another class over another class is what you call a risk or probability error.</a:t>
            </a:r>
          </a:p>
        </p:txBody>
      </p:sp>
    </p:spTree>
    <p:extLst>
      <p:ext uri="{BB962C8B-B14F-4D97-AF65-F5344CB8AC3E}">
        <p14:creationId xmlns:p14="http://schemas.microsoft.com/office/powerpoint/2010/main" val="1661507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3EA19A7-66EF-4CD4-B03E-3B213EAB1B1C}"/>
              </a:ext>
            </a:extLst>
          </p:cNvPr>
          <p:cNvSpPr>
            <a:spLocks noGrp="1"/>
          </p:cNvSpPr>
          <p:nvPr>
            <p:ph type="title"/>
          </p:nvPr>
        </p:nvSpPr>
        <p:spPr>
          <a:xfrm>
            <a:off x="5297762" y="329184"/>
            <a:ext cx="6251110" cy="1783080"/>
          </a:xfrm>
        </p:spPr>
        <p:txBody>
          <a:bodyPr anchor="b">
            <a:normAutofit/>
          </a:bodyPr>
          <a:lstStyle/>
          <a:p>
            <a:pPr>
              <a:lnSpc>
                <a:spcPct val="95000"/>
              </a:lnSpc>
            </a:pPr>
            <a:r>
              <a:rPr lang="en-US" sz="5000"/>
              <a:t>Calculation of Probability Error</a:t>
            </a:r>
          </a:p>
        </p:txBody>
      </p:sp>
      <p:sp>
        <p:nvSpPr>
          <p:cNvPr id="11" name="Rectangle 6">
            <a:extLst>
              <a:ext uri="{FF2B5EF4-FFF2-40B4-BE49-F238E27FC236}">
                <a16:creationId xmlns:a16="http://schemas.microsoft.com/office/drawing/2014/main" xmlns="" id="{3FCFB1DE-0B7E-48CC-BA90-B2AB0889F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BB9254"/>
          </a:solidFill>
          <a:ln w="38100" cap="rnd">
            <a:solidFill>
              <a:srgbClr val="BB9254"/>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CCB75A2A-B485-4882-BF70-6E420963F054}"/>
              </a:ext>
            </a:extLst>
          </p:cNvPr>
          <p:cNvSpPr>
            <a:spLocks noGrp="1"/>
          </p:cNvSpPr>
          <p:nvPr>
            <p:ph idx="1"/>
          </p:nvPr>
        </p:nvSpPr>
        <p:spPr>
          <a:xfrm>
            <a:off x="5297762" y="2706624"/>
            <a:ext cx="6251110" cy="3483864"/>
          </a:xfrm>
        </p:spPr>
        <p:txBody>
          <a:bodyPr>
            <a:normAutofit/>
          </a:bodyPr>
          <a:lstStyle/>
          <a:p>
            <a:pPr>
              <a:lnSpc>
                <a:spcPct val="95000"/>
              </a:lnSpc>
            </a:pPr>
            <a:r>
              <a:rPr lang="en-US" sz="2000" dirty="0"/>
              <a:t>To calculate the probability of error for class w1, we need to find the probability that the class is w2 in the area that is to the left of the decision boundary. Similarly, the probability of error for class w2 is the probability that the class is w1 in the area that is to the right of the decision boundary.</a:t>
            </a:r>
          </a:p>
          <a:p>
            <a:pPr>
              <a:lnSpc>
                <a:spcPct val="95000"/>
              </a:lnSpc>
            </a:pPr>
            <a:r>
              <a:rPr lang="en-US" sz="2000" dirty="0"/>
              <a:t>Mathematically speaking, the minimum error for class:</a:t>
            </a:r>
          </a:p>
          <a:p>
            <a:pPr>
              <a:lnSpc>
                <a:spcPct val="95000"/>
              </a:lnSpc>
            </a:pPr>
            <a:r>
              <a:rPr lang="en-US" sz="2000" dirty="0"/>
              <a:t>w1 is P(w2 | x)</a:t>
            </a:r>
          </a:p>
          <a:p>
            <a:pPr>
              <a:lnSpc>
                <a:spcPct val="95000"/>
              </a:lnSpc>
            </a:pPr>
            <a:r>
              <a:rPr lang="en-US" sz="2000" dirty="0"/>
              <a:t>And for class w2 is P(w1 | x)</a:t>
            </a:r>
          </a:p>
        </p:txBody>
      </p:sp>
      <p:pic>
        <p:nvPicPr>
          <p:cNvPr id="5" name="Picture 4" descr="Person writing on a board">
            <a:extLst>
              <a:ext uri="{FF2B5EF4-FFF2-40B4-BE49-F238E27FC236}">
                <a16:creationId xmlns:a16="http://schemas.microsoft.com/office/drawing/2014/main" xmlns="" id="{AA1C3323-1C34-4912-A0C9-65BA6FC3CF1E}"/>
              </a:ext>
            </a:extLst>
          </p:cNvPr>
          <p:cNvPicPr>
            <a:picLocks noChangeAspect="1"/>
          </p:cNvPicPr>
          <p:nvPr/>
        </p:nvPicPr>
        <p:blipFill rotWithShape="1">
          <a:blip r:embed="rId2"/>
          <a:srcRect l="44913" r="483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486848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xmlns=""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91E7A51-16C6-4F93-AB22-481FB4CB7777}"/>
              </a:ext>
            </a:extLst>
          </p:cNvPr>
          <p:cNvSpPr>
            <a:spLocks noGrp="1"/>
          </p:cNvSpPr>
          <p:nvPr>
            <p:ph type="title"/>
          </p:nvPr>
        </p:nvSpPr>
        <p:spPr>
          <a:xfrm>
            <a:off x="5297762" y="329184"/>
            <a:ext cx="6251110" cy="1783080"/>
          </a:xfrm>
        </p:spPr>
        <p:txBody>
          <a:bodyPr anchor="b">
            <a:normAutofit/>
          </a:bodyPr>
          <a:lstStyle/>
          <a:p>
            <a:pPr>
              <a:lnSpc>
                <a:spcPct val="95000"/>
              </a:lnSpc>
            </a:pPr>
            <a:r>
              <a:rPr lang="en-US" sz="5000"/>
              <a:t>Calculation of Probability Error</a:t>
            </a:r>
          </a:p>
        </p:txBody>
      </p:sp>
      <p:sp>
        <p:nvSpPr>
          <p:cNvPr id="14" name="Rectangle 6">
            <a:extLst>
              <a:ext uri="{FF2B5EF4-FFF2-40B4-BE49-F238E27FC236}">
                <a16:creationId xmlns:a16="http://schemas.microsoft.com/office/drawing/2014/main" xmlns="" id="{3FCFB1DE-0B7E-48CC-BA90-B2AB0889F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2F8A7C"/>
          </a:solidFill>
          <a:ln w="38100" cap="rnd">
            <a:solidFill>
              <a:srgbClr val="2F8A7C"/>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08AC9782-6FBA-46ED-B0E0-9920ACB0F231}"/>
              </a:ext>
            </a:extLst>
          </p:cNvPr>
          <p:cNvSpPr>
            <a:spLocks noGrp="1"/>
          </p:cNvSpPr>
          <p:nvPr>
            <p:ph idx="1"/>
          </p:nvPr>
        </p:nvSpPr>
        <p:spPr>
          <a:xfrm>
            <a:off x="5007935" y="2706624"/>
            <a:ext cx="6900530" cy="3822192"/>
          </a:xfrm>
        </p:spPr>
        <p:txBody>
          <a:bodyPr>
            <a:normAutofit/>
          </a:bodyPr>
          <a:lstStyle/>
          <a:p>
            <a:pPr>
              <a:lnSpc>
                <a:spcPct val="95000"/>
              </a:lnSpc>
            </a:pPr>
            <a:r>
              <a:rPr lang="en-US" sz="2000" dirty="0"/>
              <a:t>Let us denote the probability of total error for a feature x to be P(E | x). Total error for a feature x would be the sum of all the probabilities of error for that feature x. Using simple integration, we can solve this and the result we get is:</a:t>
            </a:r>
          </a:p>
          <a:p>
            <a:pPr>
              <a:lnSpc>
                <a:spcPct val="95000"/>
              </a:lnSpc>
            </a:pPr>
            <a:r>
              <a:rPr lang="en-US" sz="2000" dirty="0"/>
              <a:t>P(E | x) = minimum (P(w1 | x) , P(w2 | x))</a:t>
            </a:r>
          </a:p>
          <a:p>
            <a:pPr>
              <a:lnSpc>
                <a:spcPct val="95000"/>
              </a:lnSpc>
            </a:pPr>
            <a:r>
              <a:rPr lang="en-US" sz="2000" dirty="0"/>
              <a:t>Therefore, our probability of total error is the minimum of the posterior probability for both the classes. We are taking the minimum of a class because ultimately we will give a decision based on the other class.</a:t>
            </a:r>
          </a:p>
        </p:txBody>
      </p:sp>
      <p:pic>
        <p:nvPicPr>
          <p:cNvPr id="15" name="Picture 4" descr="Water droplet on a petal">
            <a:extLst>
              <a:ext uri="{FF2B5EF4-FFF2-40B4-BE49-F238E27FC236}">
                <a16:creationId xmlns:a16="http://schemas.microsoft.com/office/drawing/2014/main" xmlns="" id="{3651CEF4-097A-4BE4-A2A8-95AEFB36267B}"/>
              </a:ext>
            </a:extLst>
          </p:cNvPr>
          <p:cNvPicPr>
            <a:picLocks noChangeAspect="1"/>
          </p:cNvPicPr>
          <p:nvPr/>
        </p:nvPicPr>
        <p:blipFill rotWithShape="1">
          <a:blip r:embed="rId2"/>
          <a:srcRect l="34077" r="2772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471076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20D5280-3D08-443B-97AC-86C3868AF9DD}"/>
              </a:ext>
            </a:extLst>
          </p:cNvPr>
          <p:cNvSpPr>
            <a:spLocks noGrp="1"/>
          </p:cNvSpPr>
          <p:nvPr>
            <p:ph type="title"/>
          </p:nvPr>
        </p:nvSpPr>
        <p:spPr>
          <a:xfrm>
            <a:off x="5297762" y="329184"/>
            <a:ext cx="6251110" cy="1783080"/>
          </a:xfrm>
        </p:spPr>
        <p:txBody>
          <a:bodyPr anchor="b">
            <a:normAutofit/>
          </a:bodyPr>
          <a:lstStyle/>
          <a:p>
            <a:pPr>
              <a:lnSpc>
                <a:spcPct val="95000"/>
              </a:lnSpc>
            </a:pPr>
            <a:r>
              <a:rPr lang="en-US" sz="5000"/>
              <a:t>Discriminant Function </a:t>
            </a:r>
          </a:p>
        </p:txBody>
      </p:sp>
      <p:sp>
        <p:nvSpPr>
          <p:cNvPr id="11" name="Rectangle 6">
            <a:extLst>
              <a:ext uri="{FF2B5EF4-FFF2-40B4-BE49-F238E27FC236}">
                <a16:creationId xmlns:a16="http://schemas.microsoft.com/office/drawing/2014/main" xmlns="" id="{3FCFB1DE-0B7E-48CC-BA90-B2AB0889F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589BA3"/>
          </a:solidFill>
          <a:ln w="38100" cap="rnd">
            <a:solidFill>
              <a:srgbClr val="589BA3"/>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E0E7FA0E-19EA-48F5-9045-9454980ED211}"/>
              </a:ext>
            </a:extLst>
          </p:cNvPr>
          <p:cNvSpPr>
            <a:spLocks noGrp="1"/>
          </p:cNvSpPr>
          <p:nvPr>
            <p:ph idx="1"/>
          </p:nvPr>
        </p:nvSpPr>
        <p:spPr>
          <a:xfrm>
            <a:off x="5297762" y="2706624"/>
            <a:ext cx="6251110" cy="3483864"/>
          </a:xfrm>
        </p:spPr>
        <p:txBody>
          <a:bodyPr>
            <a:normAutofit/>
          </a:bodyPr>
          <a:lstStyle/>
          <a:p>
            <a:pPr algn="just">
              <a:lnSpc>
                <a:spcPct val="95000"/>
              </a:lnSpc>
            </a:pPr>
            <a:r>
              <a:rPr lang="en-US" sz="2200" dirty="0"/>
              <a:t>Discriminant Analysis or Normal Discriminant Analysis or Discriminant Function Analysis is a dimensionality reduction technique that is commonly used for supervised classification problems.</a:t>
            </a:r>
          </a:p>
          <a:p>
            <a:pPr algn="just">
              <a:lnSpc>
                <a:spcPct val="95000"/>
              </a:lnSpc>
            </a:pPr>
            <a:r>
              <a:rPr lang="en-US" sz="2200" dirty="0"/>
              <a:t>It is used for modelling differences in groups i.e. separating two or more classes.</a:t>
            </a:r>
          </a:p>
          <a:p>
            <a:pPr algn="just">
              <a:lnSpc>
                <a:spcPct val="95000"/>
              </a:lnSpc>
            </a:pPr>
            <a:r>
              <a:rPr lang="en-US" sz="2200" dirty="0"/>
              <a:t>It is used to project the features in higher dimension space into a lower dimension space. </a:t>
            </a:r>
          </a:p>
        </p:txBody>
      </p:sp>
      <p:pic>
        <p:nvPicPr>
          <p:cNvPr id="5" name="Picture 4" descr="Zigzag indicator line">
            <a:extLst>
              <a:ext uri="{FF2B5EF4-FFF2-40B4-BE49-F238E27FC236}">
                <a16:creationId xmlns:a16="http://schemas.microsoft.com/office/drawing/2014/main" xmlns="" id="{DA56A6C5-DAA2-4620-B152-D8EC119227A5}"/>
              </a:ext>
            </a:extLst>
          </p:cNvPr>
          <p:cNvPicPr>
            <a:picLocks noChangeAspect="1"/>
          </p:cNvPicPr>
          <p:nvPr/>
        </p:nvPicPr>
        <p:blipFill rotWithShape="1">
          <a:blip r:embed="rId2"/>
          <a:srcRect l="24911" r="29757"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7929984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587361"/>
          </a:xfrm>
        </p:spPr>
        <p:txBody>
          <a:bodyPr>
            <a:normAutofit fontScale="90000"/>
          </a:bodyPr>
          <a:lstStyle/>
          <a:p>
            <a:r>
              <a:rPr lang="en-US" dirty="0" smtClean="0"/>
              <a:t>History Of Machine Learning</a:t>
            </a:r>
            <a:endParaRPr lang="en-IN" dirty="0"/>
          </a:p>
        </p:txBody>
      </p:sp>
      <p:pic>
        <p:nvPicPr>
          <p:cNvPr id="4098" name="Picture 2" descr="History of Machine Lear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9862" y="1569493"/>
            <a:ext cx="8538915" cy="4879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0303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9075B2-5588-4FB4-ABAE-BA8C828A691E}"/>
              </a:ext>
            </a:extLst>
          </p:cNvPr>
          <p:cNvSpPr>
            <a:spLocks noGrp="1"/>
          </p:cNvSpPr>
          <p:nvPr>
            <p:ph type="title"/>
          </p:nvPr>
        </p:nvSpPr>
        <p:spPr/>
        <p:txBody>
          <a:bodyPr/>
          <a:lstStyle/>
          <a:p>
            <a:r>
              <a:rPr lang="en-US" dirty="0"/>
              <a:t>Discriminant Function </a:t>
            </a:r>
          </a:p>
        </p:txBody>
      </p:sp>
      <p:graphicFrame>
        <p:nvGraphicFramePr>
          <p:cNvPr id="7" name="Content Placeholder 2">
            <a:extLst>
              <a:ext uri="{FF2B5EF4-FFF2-40B4-BE49-F238E27FC236}">
                <a16:creationId xmlns:a16="http://schemas.microsoft.com/office/drawing/2014/main" xmlns="" id="{EBA098CF-0678-4835-91F9-D4B5701DA19D}"/>
              </a:ext>
            </a:extLst>
          </p:cNvPr>
          <p:cNvGraphicFramePr>
            <a:graphicFrameLocks noGrp="1"/>
          </p:cNvGraphicFramePr>
          <p:nvPr>
            <p:ph idx="1"/>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xmlns="" id="{5043EF15-83F3-441D-BF48-2B93ECB1EE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3932" y="924211"/>
            <a:ext cx="5124450" cy="590550"/>
          </a:xfrm>
          <a:prstGeom prst="rect">
            <a:avLst/>
          </a:prstGeom>
        </p:spPr>
      </p:pic>
    </p:spTree>
    <p:extLst>
      <p:ext uri="{BB962C8B-B14F-4D97-AF65-F5344CB8AC3E}">
        <p14:creationId xmlns:p14="http://schemas.microsoft.com/office/powerpoint/2010/main" val="13390303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EDCA723-AC1C-42D5-BFAC-265EE187D955}"/>
              </a:ext>
            </a:extLst>
          </p:cNvPr>
          <p:cNvSpPr>
            <a:spLocks noGrp="1"/>
          </p:cNvSpPr>
          <p:nvPr>
            <p:ph type="title"/>
          </p:nvPr>
        </p:nvSpPr>
        <p:spPr>
          <a:xfrm>
            <a:off x="630936" y="640080"/>
            <a:ext cx="4818888" cy="1481328"/>
          </a:xfrm>
        </p:spPr>
        <p:txBody>
          <a:bodyPr anchor="b">
            <a:normAutofit/>
          </a:bodyPr>
          <a:lstStyle/>
          <a:p>
            <a:r>
              <a:rPr lang="en-US" sz="5600" dirty="0"/>
              <a:t>Example</a:t>
            </a:r>
          </a:p>
        </p:txBody>
      </p:sp>
      <p:sp>
        <p:nvSpPr>
          <p:cNvPr id="12" name="Rectangle 6">
            <a:extLst>
              <a:ext uri="{FF2B5EF4-FFF2-40B4-BE49-F238E27FC236}">
                <a16:creationId xmlns:a16="http://schemas.microsoft.com/office/drawing/2014/main" xmlns="" id="{3CE8AF5E-D374-4CF1-90CC-35CF73B81C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6FD182"/>
          </a:solidFill>
          <a:ln w="38100" cap="rnd">
            <a:solidFill>
              <a:srgbClr val="6FD18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3B19F204-7FE0-4084-81C3-945F07E6C870}"/>
              </a:ext>
            </a:extLst>
          </p:cNvPr>
          <p:cNvSpPr>
            <a:spLocks noGrp="1"/>
          </p:cNvSpPr>
          <p:nvPr>
            <p:ph idx="1"/>
          </p:nvPr>
        </p:nvSpPr>
        <p:spPr>
          <a:xfrm>
            <a:off x="630936" y="2660904"/>
            <a:ext cx="4818888" cy="3547872"/>
          </a:xfrm>
        </p:spPr>
        <p:txBody>
          <a:bodyPr anchor="t">
            <a:normAutofit/>
          </a:bodyPr>
          <a:lstStyle/>
          <a:p>
            <a:pPr algn="just">
              <a:lnSpc>
                <a:spcPct val="95000"/>
              </a:lnSpc>
            </a:pPr>
            <a:r>
              <a:rPr lang="en-US" sz="1800" dirty="0"/>
              <a:t>Suppose we have two sets of data points belonging to two different classes that we want to classify.</a:t>
            </a:r>
          </a:p>
          <a:p>
            <a:pPr algn="just">
              <a:lnSpc>
                <a:spcPct val="95000"/>
              </a:lnSpc>
            </a:pPr>
            <a:r>
              <a:rPr lang="en-US" sz="1800" dirty="0"/>
              <a:t>As shown in the given 2D graph, when the data points are plotted on the 2D plane, there’s no straight line that can separate the two classes of the data points completely. Hence,</a:t>
            </a:r>
          </a:p>
          <a:p>
            <a:pPr algn="just">
              <a:lnSpc>
                <a:spcPct val="95000"/>
              </a:lnSpc>
            </a:pPr>
            <a:r>
              <a:rPr lang="en-US" sz="1800" dirty="0"/>
              <a:t>in this case, LDA (Linear Discriminant Analysis) is used which reduces the 2D graph into a 1D graph in order to maximize the separability between the two classes. </a:t>
            </a:r>
          </a:p>
        </p:txBody>
      </p:sp>
      <mc:AlternateContent xmlns:mc="http://schemas.openxmlformats.org/markup-compatibility/2006">
        <mc:Choice xmlns:p14="http://schemas.microsoft.com/office/powerpoint/2010/main" Requires="p14">
          <p:contentPart p14:bwMode="auto" r:id="rId3">
            <p14:nvContentPartPr>
              <p14:cNvPr id="14" name="Ink 13">
                <a:extLst>
                  <a:ext uri="{FF2B5EF4-FFF2-40B4-BE49-F238E27FC236}">
                    <a16:creationId xmlns:a16="http://schemas.microsoft.com/office/drawing/2014/main" xmlns="" id="{070477C5-0410-4E4F-97A1-F84C2465C187}"/>
                  </a:ext>
                  <a:ext uri="{C183D7F6-B498-43B3-948B-1728B52AA6E4}">
                    <adec:decorative xmlns:adec="http://schemas.microsoft.com/office/drawing/2017/decorative" xmlns=""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xmlns="" val="1"/>
                  </p:ext>
                </p:extLst>
              </p14:nvPr>
            </p14:nvContentPartPr>
            <p14:xfrm>
              <a:off x="5755403" y="1971579"/>
              <a:ext cx="360" cy="2160"/>
            </p14:xfrm>
          </p:contentPart>
        </mc:Choice>
        <mc:Fallback>
          <p:pic>
            <p:nvPicPr>
              <p:cNvPr id="14" name="Ink 13">
                <a:extLst>
                  <a:ext uri="{FF2B5EF4-FFF2-40B4-BE49-F238E27FC236}">
                    <a16:creationId xmlns:a16="http://schemas.microsoft.com/office/drawing/2014/main" xmlns:p14="http://schemas.microsoft.com/office/powerpoint/2010/main" xmlns="" id="{070477C5-0410-4E4F-97A1-F84C2465C187}"/>
                  </a:ext>
                  <a:ext uri="{C183D7F6-B498-43B3-948B-1728B52AA6E4}">
                    <adec:decorative xmlns:adec="http://schemas.microsoft.com/office/drawing/2017/decorative" xmlns:p14="http://schemas.microsoft.com/office/powerpoint/2010/main" xmlns="" val="1"/>
                  </a:ext>
                </a:extLst>
              </p:cNvPr>
              <p:cNvPicPr>
                <a:picLocks noGrp="1" noRot="1" noChangeAspect="1" noMove="1" noResize="1" noEditPoints="1" noAdjustHandles="1" noChangeArrowheads="1" noChangeShapeType="1"/>
              </p:cNvPicPr>
              <p:nvPr/>
            </p:nvPicPr>
            <p:blipFill>
              <a:blip r:embed="rId4"/>
              <a:stretch>
                <a:fillRect/>
              </a:stretch>
            </p:blipFill>
            <p:spPr>
              <a:xfrm>
                <a:off x="5750723" y="1967568"/>
                <a:ext cx="9720" cy="10183"/>
              </a:xfrm>
              <a:prstGeom prst="rect">
                <a:avLst/>
              </a:prstGeom>
            </p:spPr>
          </p:pic>
        </mc:Fallback>
      </mc:AlternateContent>
      <p:pic>
        <p:nvPicPr>
          <p:cNvPr id="5" name="Picture 4" descr="Chart, scatter chart&#10;&#10;Description automatically generated">
            <a:extLst>
              <a:ext uri="{FF2B5EF4-FFF2-40B4-BE49-F238E27FC236}">
                <a16:creationId xmlns:a16="http://schemas.microsoft.com/office/drawing/2014/main" xmlns="" id="{BB178A86-2653-4893-914A-49039F3FCE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9048" y="863285"/>
            <a:ext cx="5458968" cy="5131429"/>
          </a:xfrm>
          <a:prstGeom prst="rect">
            <a:avLst/>
          </a:prstGeom>
        </p:spPr>
      </p:pic>
    </p:spTree>
    <p:extLst>
      <p:ext uri="{BB962C8B-B14F-4D97-AF65-F5344CB8AC3E}">
        <p14:creationId xmlns:p14="http://schemas.microsoft.com/office/powerpoint/2010/main" val="5234560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BFA9116-1BD1-4750-8CA2-DF93C66D78C6}"/>
              </a:ext>
            </a:extLst>
          </p:cNvPr>
          <p:cNvSpPr>
            <a:spLocks noGrp="1"/>
          </p:cNvSpPr>
          <p:nvPr>
            <p:ph type="title"/>
          </p:nvPr>
        </p:nvSpPr>
        <p:spPr>
          <a:xfrm>
            <a:off x="630936" y="640080"/>
            <a:ext cx="4818888" cy="1481328"/>
          </a:xfrm>
        </p:spPr>
        <p:txBody>
          <a:bodyPr anchor="b">
            <a:normAutofit/>
          </a:bodyPr>
          <a:lstStyle/>
          <a:p>
            <a:r>
              <a:rPr lang="en-US" sz="5600" dirty="0"/>
              <a:t>Example</a:t>
            </a:r>
          </a:p>
        </p:txBody>
      </p:sp>
      <p:sp>
        <p:nvSpPr>
          <p:cNvPr id="12" name="Rectangle 6">
            <a:extLst>
              <a:ext uri="{FF2B5EF4-FFF2-40B4-BE49-F238E27FC236}">
                <a16:creationId xmlns:a16="http://schemas.microsoft.com/office/drawing/2014/main" xmlns="" id="{3CE8AF5E-D374-4CF1-90CC-35CF73B81C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EF867A"/>
          </a:solidFill>
          <a:ln w="38100" cap="rnd">
            <a:solidFill>
              <a:srgbClr val="EF867A"/>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1B6B5D96-16A3-47F2-B1D1-823DA5E43E1F}"/>
              </a:ext>
            </a:extLst>
          </p:cNvPr>
          <p:cNvSpPr>
            <a:spLocks noGrp="1"/>
          </p:cNvSpPr>
          <p:nvPr>
            <p:ph idx="1"/>
          </p:nvPr>
        </p:nvSpPr>
        <p:spPr>
          <a:xfrm>
            <a:off x="630936" y="2660904"/>
            <a:ext cx="4818888" cy="3547872"/>
          </a:xfrm>
        </p:spPr>
        <p:txBody>
          <a:bodyPr anchor="t">
            <a:normAutofit/>
          </a:bodyPr>
          <a:lstStyle/>
          <a:p>
            <a:pPr algn="just">
              <a:lnSpc>
                <a:spcPct val="95000"/>
              </a:lnSpc>
            </a:pPr>
            <a:r>
              <a:rPr lang="en-US" sz="2400" dirty="0"/>
              <a:t>Two criteria are used by LDA to create a new axis:</a:t>
            </a:r>
          </a:p>
          <a:p>
            <a:pPr algn="just">
              <a:lnSpc>
                <a:spcPct val="95000"/>
              </a:lnSpc>
            </a:pPr>
            <a:r>
              <a:rPr lang="en-US" sz="2400" dirty="0"/>
              <a:t>Maximize the distance between means of the two classes.</a:t>
            </a:r>
          </a:p>
          <a:p>
            <a:pPr algn="just">
              <a:lnSpc>
                <a:spcPct val="95000"/>
              </a:lnSpc>
            </a:pPr>
            <a:r>
              <a:rPr lang="en-US" sz="2400" dirty="0"/>
              <a:t>Minimize the variation within each class.</a:t>
            </a:r>
          </a:p>
        </p:txBody>
      </p:sp>
      <mc:AlternateContent xmlns:mc="http://schemas.openxmlformats.org/markup-compatibility/2006">
        <mc:Choice xmlns:p14="http://schemas.microsoft.com/office/powerpoint/2010/main" Requires="p14">
          <p:contentPart p14:bwMode="auto" r:id="rId2">
            <p14:nvContentPartPr>
              <p14:cNvPr id="14" name="Ink 13">
                <a:extLst>
                  <a:ext uri="{FF2B5EF4-FFF2-40B4-BE49-F238E27FC236}">
                    <a16:creationId xmlns:a16="http://schemas.microsoft.com/office/drawing/2014/main" xmlns="" id="{070477C5-0410-4E4F-97A1-F84C2465C187}"/>
                  </a:ext>
                  <a:ext uri="{C183D7F6-B498-43B3-948B-1728B52AA6E4}">
                    <adec:decorative xmlns:adec="http://schemas.microsoft.com/office/drawing/2017/decorative" xmlns=""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xmlns="" val="1"/>
                  </p:ext>
                </p:extLst>
              </p14:nvPr>
            </p14:nvContentPartPr>
            <p14:xfrm>
              <a:off x="5755403" y="1971579"/>
              <a:ext cx="360" cy="2160"/>
            </p14:xfrm>
          </p:contentPart>
        </mc:Choice>
        <mc:Fallback>
          <p:pic>
            <p:nvPicPr>
              <p:cNvPr id="14" name="Ink 13">
                <a:extLst>
                  <a:ext uri="{FF2B5EF4-FFF2-40B4-BE49-F238E27FC236}">
                    <a16:creationId xmlns:a16="http://schemas.microsoft.com/office/drawing/2014/main" xmlns:p14="http://schemas.microsoft.com/office/powerpoint/2010/main" xmlns="" id="{070477C5-0410-4E4F-97A1-F84C2465C187}"/>
                  </a:ext>
                  <a:ext uri="{C183D7F6-B498-43B3-948B-1728B52AA6E4}">
                    <adec:decorative xmlns:adec="http://schemas.microsoft.com/office/drawing/2017/decorative" xmlns:p14="http://schemas.microsoft.com/office/powerpoint/2010/main" xmlns="" val="1"/>
                  </a:ext>
                </a:extLst>
              </p:cNvPr>
              <p:cNvPicPr>
                <a:picLocks noGrp="1" noRot="1" noChangeAspect="1" noMove="1" noResize="1" noEditPoints="1" noAdjustHandles="1" noChangeArrowheads="1" noChangeShapeType="1"/>
              </p:cNvPicPr>
              <p:nvPr/>
            </p:nvPicPr>
            <p:blipFill>
              <a:blip r:embed="rId3"/>
              <a:stretch>
                <a:fillRect/>
              </a:stretch>
            </p:blipFill>
            <p:spPr>
              <a:xfrm>
                <a:off x="5750723" y="1967568"/>
                <a:ext cx="9720" cy="10183"/>
              </a:xfrm>
              <a:prstGeom prst="rect">
                <a:avLst/>
              </a:prstGeom>
            </p:spPr>
          </p:pic>
        </mc:Fallback>
      </mc:AlternateContent>
      <p:pic>
        <p:nvPicPr>
          <p:cNvPr id="5" name="Picture 4" descr="Chart, scatter chart&#10;&#10;Description automatically generated">
            <a:extLst>
              <a:ext uri="{FF2B5EF4-FFF2-40B4-BE49-F238E27FC236}">
                <a16:creationId xmlns:a16="http://schemas.microsoft.com/office/drawing/2014/main" xmlns="" id="{F274AEC8-8A36-4AFB-B741-262513C25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9048" y="951993"/>
            <a:ext cx="5458968" cy="4954013"/>
          </a:xfrm>
          <a:prstGeom prst="rect">
            <a:avLst/>
          </a:prstGeom>
        </p:spPr>
      </p:pic>
    </p:spTree>
    <p:extLst>
      <p:ext uri="{BB962C8B-B14F-4D97-AF65-F5344CB8AC3E}">
        <p14:creationId xmlns:p14="http://schemas.microsoft.com/office/powerpoint/2010/main" val="2678667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743AA782-23D1-4521-8CAD-47662984AA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BFA9116-1BD1-4750-8CA2-DF93C66D78C6}"/>
              </a:ext>
            </a:extLst>
          </p:cNvPr>
          <p:cNvSpPr>
            <a:spLocks noGrp="1"/>
          </p:cNvSpPr>
          <p:nvPr>
            <p:ph type="title"/>
          </p:nvPr>
        </p:nvSpPr>
        <p:spPr>
          <a:xfrm>
            <a:off x="630936" y="640080"/>
            <a:ext cx="4818888" cy="1481328"/>
          </a:xfrm>
        </p:spPr>
        <p:txBody>
          <a:bodyPr anchor="b">
            <a:normAutofit/>
          </a:bodyPr>
          <a:lstStyle/>
          <a:p>
            <a:r>
              <a:rPr lang="en-US" sz="5600" dirty="0"/>
              <a:t>Example</a:t>
            </a:r>
          </a:p>
        </p:txBody>
      </p:sp>
      <p:sp>
        <p:nvSpPr>
          <p:cNvPr id="12" name="Rectangle 6">
            <a:extLst>
              <a:ext uri="{FF2B5EF4-FFF2-40B4-BE49-F238E27FC236}">
                <a16:creationId xmlns:a16="http://schemas.microsoft.com/office/drawing/2014/main" xmlns="" id="{3CE8AF5E-D374-4CF1-90CC-35CF73B81C3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EF867A"/>
          </a:solidFill>
          <a:ln w="38100" cap="rnd">
            <a:solidFill>
              <a:srgbClr val="EF867A"/>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1B6B5D96-16A3-47F2-B1D1-823DA5E43E1F}"/>
              </a:ext>
            </a:extLst>
          </p:cNvPr>
          <p:cNvSpPr>
            <a:spLocks noGrp="1"/>
          </p:cNvSpPr>
          <p:nvPr>
            <p:ph idx="1"/>
          </p:nvPr>
        </p:nvSpPr>
        <p:spPr>
          <a:xfrm>
            <a:off x="630936" y="2660904"/>
            <a:ext cx="4818888" cy="4197096"/>
          </a:xfrm>
        </p:spPr>
        <p:txBody>
          <a:bodyPr anchor="t">
            <a:normAutofit/>
          </a:bodyPr>
          <a:lstStyle/>
          <a:p>
            <a:pPr algn="just"/>
            <a:r>
              <a:rPr lang="en-US" sz="1800" dirty="0"/>
              <a:t>In the given graph, a new axis (in red) is generated and plotted in the 2D graph such that it maximizes the distance between the means of the two classes and minimizes the variation within each class. </a:t>
            </a:r>
          </a:p>
          <a:p>
            <a:pPr algn="just"/>
            <a:r>
              <a:rPr lang="en-US" sz="1800" dirty="0"/>
              <a:t>In simple terms, this newly generated axis increases the separation between the data points of the two classes. After generating this new axis using the above-mentioned criteria, all the data points of the classes are plotted on this new axis and are shown in the figure given below. </a:t>
            </a:r>
          </a:p>
        </p:txBody>
      </p:sp>
      <mc:AlternateContent xmlns:mc="http://schemas.openxmlformats.org/markup-compatibility/2006">
        <mc:Choice xmlns:p14="http://schemas.microsoft.com/office/powerpoint/2010/main" Requires="p14">
          <p:contentPart p14:bwMode="auto" r:id="rId2">
            <p14:nvContentPartPr>
              <p14:cNvPr id="14" name="Ink 13">
                <a:extLst>
                  <a:ext uri="{FF2B5EF4-FFF2-40B4-BE49-F238E27FC236}">
                    <a16:creationId xmlns:a16="http://schemas.microsoft.com/office/drawing/2014/main" xmlns="" id="{070477C5-0410-4E4F-97A1-F84C2465C187}"/>
                  </a:ext>
                  <a:ext uri="{C183D7F6-B498-43B3-948B-1728B52AA6E4}">
                    <adec:decorative xmlns:adec="http://schemas.microsoft.com/office/drawing/2017/decorative" xmlns=""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xmlns="" val="1"/>
                  </p:ext>
                </p:extLst>
              </p14:nvPr>
            </p14:nvContentPartPr>
            <p14:xfrm>
              <a:off x="5755403" y="1971579"/>
              <a:ext cx="360" cy="2160"/>
            </p14:xfrm>
          </p:contentPart>
        </mc:Choice>
        <mc:Fallback>
          <p:pic>
            <p:nvPicPr>
              <p:cNvPr id="14" name="Ink 13">
                <a:extLst>
                  <a:ext uri="{FF2B5EF4-FFF2-40B4-BE49-F238E27FC236}">
                    <a16:creationId xmlns:a16="http://schemas.microsoft.com/office/drawing/2014/main" xmlns:p14="http://schemas.microsoft.com/office/powerpoint/2010/main" xmlns="" id="{070477C5-0410-4E4F-97A1-F84C2465C187}"/>
                  </a:ext>
                  <a:ext uri="{C183D7F6-B498-43B3-948B-1728B52AA6E4}">
                    <adec:decorative xmlns:adec="http://schemas.microsoft.com/office/drawing/2017/decorative" xmlns:p14="http://schemas.microsoft.com/office/powerpoint/2010/main" xmlns="" val="1"/>
                  </a:ext>
                </a:extLst>
              </p:cNvPr>
              <p:cNvPicPr>
                <a:picLocks noGrp="1" noRot="1" noChangeAspect="1" noMove="1" noResize="1" noEditPoints="1" noAdjustHandles="1" noChangeArrowheads="1" noChangeShapeType="1"/>
              </p:cNvPicPr>
              <p:nvPr/>
            </p:nvPicPr>
            <p:blipFill>
              <a:blip r:embed="rId3"/>
              <a:stretch>
                <a:fillRect/>
              </a:stretch>
            </p:blipFill>
            <p:spPr>
              <a:xfrm>
                <a:off x="5750723" y="1967568"/>
                <a:ext cx="9720" cy="10183"/>
              </a:xfrm>
              <a:prstGeom prst="rect">
                <a:avLst/>
              </a:prstGeom>
            </p:spPr>
          </p:pic>
        </mc:Fallback>
      </mc:AlternateContent>
      <p:pic>
        <p:nvPicPr>
          <p:cNvPr id="8" name="Picture 7" descr="Diagram&#10;&#10;Description automatically generated">
            <a:extLst>
              <a:ext uri="{FF2B5EF4-FFF2-40B4-BE49-F238E27FC236}">
                <a16:creationId xmlns:a16="http://schemas.microsoft.com/office/drawing/2014/main" xmlns="" id="{5725C3A4-1EC0-4A7F-9AF4-3BBB43B186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0142" y="2657475"/>
            <a:ext cx="5791200" cy="771525"/>
          </a:xfrm>
          <a:prstGeom prst="rect">
            <a:avLst/>
          </a:prstGeom>
        </p:spPr>
      </p:pic>
    </p:spTree>
    <p:extLst>
      <p:ext uri="{BB962C8B-B14F-4D97-AF65-F5344CB8AC3E}">
        <p14:creationId xmlns:p14="http://schemas.microsoft.com/office/powerpoint/2010/main" val="2494853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DFE8425-B146-4AB4-B933-BAE463FC8B17}"/>
              </a:ext>
            </a:extLst>
          </p:cNvPr>
          <p:cNvSpPr>
            <a:spLocks noGrp="1"/>
          </p:cNvSpPr>
          <p:nvPr>
            <p:ph type="title"/>
          </p:nvPr>
        </p:nvSpPr>
        <p:spPr>
          <a:xfrm>
            <a:off x="5297762" y="329184"/>
            <a:ext cx="6251110" cy="1783080"/>
          </a:xfrm>
        </p:spPr>
        <p:txBody>
          <a:bodyPr anchor="b">
            <a:normAutofit/>
          </a:bodyPr>
          <a:lstStyle/>
          <a:p>
            <a:pPr>
              <a:lnSpc>
                <a:spcPct val="95000"/>
              </a:lnSpc>
            </a:pPr>
            <a:r>
              <a:rPr lang="en-US" sz="6100"/>
              <a:t>Utility Functions</a:t>
            </a:r>
          </a:p>
        </p:txBody>
      </p:sp>
      <p:sp>
        <p:nvSpPr>
          <p:cNvPr id="11" name="Rectangle 6">
            <a:extLst>
              <a:ext uri="{FF2B5EF4-FFF2-40B4-BE49-F238E27FC236}">
                <a16:creationId xmlns:a16="http://schemas.microsoft.com/office/drawing/2014/main" xmlns="" id="{3FCFB1DE-0B7E-48CC-BA90-B2AB0889F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059B28"/>
          </a:solidFill>
          <a:ln w="38100" cap="rnd">
            <a:solidFill>
              <a:srgbClr val="059B28"/>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0EAF63B1-51D0-40A1-9B7B-E6CD57483B63}"/>
              </a:ext>
            </a:extLst>
          </p:cNvPr>
          <p:cNvSpPr>
            <a:spLocks noGrp="1"/>
          </p:cNvSpPr>
          <p:nvPr>
            <p:ph idx="1"/>
          </p:nvPr>
        </p:nvSpPr>
        <p:spPr>
          <a:xfrm>
            <a:off x="5297762" y="2706624"/>
            <a:ext cx="6251110" cy="3483864"/>
          </a:xfrm>
        </p:spPr>
        <p:txBody>
          <a:bodyPr>
            <a:normAutofit/>
          </a:bodyPr>
          <a:lstStyle/>
          <a:p>
            <a:r>
              <a:rPr lang="en-US" dirty="0"/>
              <a:t>The agents use the utility theory for making decisions. It is the mapping from lotteries to the real numbers. </a:t>
            </a:r>
          </a:p>
          <a:p>
            <a:r>
              <a:rPr lang="en-US" dirty="0"/>
              <a:t>An agent is supposed to have various preferences and can choose the one which best fits his necessity.</a:t>
            </a:r>
          </a:p>
          <a:p>
            <a:endParaRPr lang="en-US" dirty="0"/>
          </a:p>
        </p:txBody>
      </p:sp>
      <p:pic>
        <p:nvPicPr>
          <p:cNvPr id="5" name="Picture 4">
            <a:extLst>
              <a:ext uri="{FF2B5EF4-FFF2-40B4-BE49-F238E27FC236}">
                <a16:creationId xmlns:a16="http://schemas.microsoft.com/office/drawing/2014/main" xmlns="" id="{9AC3D37B-1D08-4A4E-8A8E-7FB049EE3056}"/>
              </a:ext>
            </a:extLst>
          </p:cNvPr>
          <p:cNvPicPr>
            <a:picLocks noChangeAspect="1"/>
          </p:cNvPicPr>
          <p:nvPr/>
        </p:nvPicPr>
        <p:blipFill rotWithShape="1">
          <a:blip r:embed="rId2"/>
          <a:srcRect l="13695" r="4810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9596207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823E415-3F3D-41BE-8071-A73B321A56F4}"/>
              </a:ext>
            </a:extLst>
          </p:cNvPr>
          <p:cNvSpPr>
            <a:spLocks noGrp="1"/>
          </p:cNvSpPr>
          <p:nvPr>
            <p:ph type="title"/>
          </p:nvPr>
        </p:nvSpPr>
        <p:spPr>
          <a:xfrm>
            <a:off x="5297762" y="329184"/>
            <a:ext cx="6251110" cy="1783080"/>
          </a:xfrm>
        </p:spPr>
        <p:txBody>
          <a:bodyPr anchor="b">
            <a:normAutofit/>
          </a:bodyPr>
          <a:lstStyle/>
          <a:p>
            <a:pPr>
              <a:lnSpc>
                <a:spcPct val="95000"/>
              </a:lnSpc>
            </a:pPr>
            <a:r>
              <a:rPr lang="en-US" sz="6100" dirty="0"/>
              <a:t>Utility Functions</a:t>
            </a:r>
          </a:p>
        </p:txBody>
      </p:sp>
      <p:sp>
        <p:nvSpPr>
          <p:cNvPr id="18" name="Rectangle 6">
            <a:extLst>
              <a:ext uri="{FF2B5EF4-FFF2-40B4-BE49-F238E27FC236}">
                <a16:creationId xmlns:a16="http://schemas.microsoft.com/office/drawing/2014/main" xmlns="" id="{3FCFB1DE-0B7E-48CC-BA90-B2AB0889F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6E9BC7"/>
          </a:solidFill>
          <a:ln w="38100" cap="rnd">
            <a:solidFill>
              <a:srgbClr val="6E9BC7"/>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2A285452-5319-414C-AD87-F8A3BD2EDA9E}"/>
              </a:ext>
            </a:extLst>
          </p:cNvPr>
          <p:cNvSpPr>
            <a:spLocks noGrp="1"/>
          </p:cNvSpPr>
          <p:nvPr>
            <p:ph idx="1"/>
          </p:nvPr>
        </p:nvSpPr>
        <p:spPr>
          <a:xfrm>
            <a:off x="5297762" y="2517059"/>
            <a:ext cx="6251110" cy="4237702"/>
          </a:xfrm>
        </p:spPr>
        <p:txBody>
          <a:bodyPr>
            <a:normAutofit/>
          </a:bodyPr>
          <a:lstStyle/>
          <a:p>
            <a:pPr algn="just">
              <a:lnSpc>
                <a:spcPct val="95000"/>
              </a:lnSpc>
            </a:pPr>
            <a:r>
              <a:rPr lang="en-US" sz="1800" dirty="0"/>
              <a:t>To help an agent in making decisions and behave accordingly, we need to build a decision-theoretic system. For this, we need to understand the utility function. This process is known as preference induction. In this, the agents are provided with some choices and using the observed preferences, the respected utility function is chosen. Generally, there is no scale for the utility function. But a scale can be established by fixing the boiling and freezing point of water.</a:t>
            </a:r>
          </a:p>
          <a:p>
            <a:pPr algn="just">
              <a:lnSpc>
                <a:spcPct val="95000"/>
              </a:lnSpc>
            </a:pPr>
            <a:r>
              <a:rPr lang="en-US" sz="1800" dirty="0"/>
              <a:t>Thus, the utility is fixed as:</a:t>
            </a:r>
          </a:p>
          <a:p>
            <a:pPr algn="just">
              <a:lnSpc>
                <a:spcPct val="95000"/>
              </a:lnSpc>
            </a:pPr>
            <a:r>
              <a:rPr lang="en-US" sz="1800" dirty="0"/>
              <a:t> U(S)=</a:t>
            </a:r>
            <a:r>
              <a:rPr lang="en-US" sz="1800" dirty="0" err="1"/>
              <a:t>uT</a:t>
            </a:r>
            <a:r>
              <a:rPr lang="en-US" sz="1800" dirty="0"/>
              <a:t> for best possible cases</a:t>
            </a:r>
          </a:p>
          <a:p>
            <a:pPr algn="just">
              <a:lnSpc>
                <a:spcPct val="95000"/>
              </a:lnSpc>
            </a:pPr>
            <a:r>
              <a:rPr lang="en-US" sz="1800" dirty="0"/>
              <a:t> U(S)= u?  for worst possible cases.</a:t>
            </a:r>
          </a:p>
        </p:txBody>
      </p:sp>
      <p:pic>
        <p:nvPicPr>
          <p:cNvPr id="5" name="Picture 4" descr="A 3D pattern of ring shapes connected by lines">
            <a:extLst>
              <a:ext uri="{FF2B5EF4-FFF2-40B4-BE49-F238E27FC236}">
                <a16:creationId xmlns:a16="http://schemas.microsoft.com/office/drawing/2014/main" xmlns="" id="{E33AA07E-A2BE-4929-AAEB-9212004B5695}"/>
              </a:ext>
            </a:extLst>
          </p:cNvPr>
          <p:cNvPicPr>
            <a:picLocks noChangeAspect="1"/>
          </p:cNvPicPr>
          <p:nvPr/>
        </p:nvPicPr>
        <p:blipFill rotWithShape="1">
          <a:blip r:embed="rId2"/>
          <a:srcRect l="14539" r="4726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474598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43DAA0EF-336D-4CDC-A9A2-8460363E27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xmlns="" id="{FD079A19-B31E-4129-A464-7547FF05AE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090556" cy="6858000"/>
          </a:xfrm>
          <a:custGeom>
            <a:avLst/>
            <a:gdLst>
              <a:gd name="connsiteX0" fmla="*/ 0 w 4090556"/>
              <a:gd name="connsiteY0" fmla="*/ 0 h 6858000"/>
              <a:gd name="connsiteX1" fmla="*/ 4077555 w 4090556"/>
              <a:gd name="connsiteY1" fmla="*/ 0 h 6858000"/>
              <a:gd name="connsiteX2" fmla="*/ 4077574 w 4090556"/>
              <a:gd name="connsiteY2" fmla="*/ 720 h 6858000"/>
              <a:gd name="connsiteX3" fmla="*/ 4075790 w 4090556"/>
              <a:gd name="connsiteY3" fmla="*/ 575485 h 6858000"/>
              <a:gd name="connsiteX4" fmla="*/ 4076555 w 4090556"/>
              <a:gd name="connsiteY4" fmla="*/ 932245 h 6858000"/>
              <a:gd name="connsiteX5" fmla="*/ 4076555 w 4090556"/>
              <a:gd name="connsiteY5" fmla="*/ 1286711 h 6858000"/>
              <a:gd name="connsiteX6" fmla="*/ 4082288 w 4090556"/>
              <a:gd name="connsiteY6" fmla="*/ 1595180 h 6858000"/>
              <a:gd name="connsiteX7" fmla="*/ 4078211 w 4090556"/>
              <a:gd name="connsiteY7" fmla="*/ 2133123 h 6858000"/>
              <a:gd name="connsiteX8" fmla="*/ 4071968 w 4090556"/>
              <a:gd name="connsiteY8" fmla="*/ 2946025 h 6858000"/>
              <a:gd name="connsiteX9" fmla="*/ 4068401 w 4090556"/>
              <a:gd name="connsiteY9" fmla="*/ 3502061 h 6858000"/>
              <a:gd name="connsiteX10" fmla="*/ 4087513 w 4090556"/>
              <a:gd name="connsiteY10" fmla="*/ 4076061 h 6858000"/>
              <a:gd name="connsiteX11" fmla="*/ 4076938 w 4090556"/>
              <a:gd name="connsiteY11" fmla="*/ 4442632 h 6858000"/>
              <a:gd name="connsiteX12" fmla="*/ 4071459 w 4090556"/>
              <a:gd name="connsiteY12" fmla="*/ 4827550 h 6858000"/>
              <a:gd name="connsiteX13" fmla="*/ 4071459 w 4090556"/>
              <a:gd name="connsiteY13" fmla="*/ 5019945 h 6858000"/>
              <a:gd name="connsiteX14" fmla="*/ 4084200 w 4090556"/>
              <a:gd name="connsiteY14" fmla="*/ 5490104 h 6858000"/>
              <a:gd name="connsiteX15" fmla="*/ 4077446 w 4090556"/>
              <a:gd name="connsiteY15" fmla="*/ 5844569 h 6858000"/>
              <a:gd name="connsiteX16" fmla="*/ 4082544 w 4090556"/>
              <a:gd name="connsiteY16" fmla="*/ 6260195 h 6858000"/>
              <a:gd name="connsiteX17" fmla="*/ 4086110 w 4090556"/>
              <a:gd name="connsiteY17" fmla="*/ 6706145 h 6858000"/>
              <a:gd name="connsiteX18" fmla="*/ 4086135 w 4090556"/>
              <a:gd name="connsiteY18" fmla="*/ 6794562 h 6858000"/>
              <a:gd name="connsiteX19" fmla="*/ 4080334 w 4090556"/>
              <a:gd name="connsiteY19" fmla="*/ 6858000 h 6858000"/>
              <a:gd name="connsiteX20" fmla="*/ 0 w 4090556"/>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90556" h="6858000">
                <a:moveTo>
                  <a:pt x="0" y="0"/>
                </a:moveTo>
                <a:lnTo>
                  <a:pt x="4077555" y="0"/>
                </a:lnTo>
                <a:lnTo>
                  <a:pt x="4077574" y="720"/>
                </a:lnTo>
                <a:cubicBezTo>
                  <a:pt x="4079358" y="192351"/>
                  <a:pt x="4064960" y="384364"/>
                  <a:pt x="4075790" y="575485"/>
                </a:cubicBezTo>
                <a:cubicBezTo>
                  <a:pt x="4082544" y="694108"/>
                  <a:pt x="4081269" y="814132"/>
                  <a:pt x="4076555" y="932245"/>
                </a:cubicBezTo>
                <a:cubicBezTo>
                  <a:pt x="4071840" y="1050357"/>
                  <a:pt x="4065470" y="1168597"/>
                  <a:pt x="4076555" y="1286711"/>
                </a:cubicBezTo>
                <a:cubicBezTo>
                  <a:pt x="4084710" y="1389317"/>
                  <a:pt x="4086621" y="1492332"/>
                  <a:pt x="4082288" y="1595180"/>
                </a:cubicBezTo>
                <a:cubicBezTo>
                  <a:pt x="4077319" y="1774452"/>
                  <a:pt x="4067637" y="1953851"/>
                  <a:pt x="4078211" y="2133123"/>
                </a:cubicBezTo>
                <a:cubicBezTo>
                  <a:pt x="4094393" y="2404260"/>
                  <a:pt x="4084710" y="2675143"/>
                  <a:pt x="4071968" y="2946025"/>
                </a:cubicBezTo>
                <a:cubicBezTo>
                  <a:pt x="4063049" y="3131413"/>
                  <a:pt x="4055659" y="3316673"/>
                  <a:pt x="4068401" y="3502061"/>
                </a:cubicBezTo>
                <a:cubicBezTo>
                  <a:pt x="4081396" y="3693182"/>
                  <a:pt x="4097323" y="3884176"/>
                  <a:pt x="4087513" y="4076061"/>
                </a:cubicBezTo>
                <a:cubicBezTo>
                  <a:pt x="4081142" y="4198251"/>
                  <a:pt x="4069037" y="4320315"/>
                  <a:pt x="4076938" y="4442632"/>
                </a:cubicBezTo>
                <a:cubicBezTo>
                  <a:pt x="4083270" y="4570925"/>
                  <a:pt x="4081435" y="4699486"/>
                  <a:pt x="4071459" y="4827550"/>
                </a:cubicBezTo>
                <a:cubicBezTo>
                  <a:pt x="4065725" y="4891550"/>
                  <a:pt x="4065725" y="4955945"/>
                  <a:pt x="4071459" y="5019945"/>
                </a:cubicBezTo>
                <a:cubicBezTo>
                  <a:pt x="4087742" y="5176105"/>
                  <a:pt x="4091997" y="5333296"/>
                  <a:pt x="4084200" y="5490104"/>
                </a:cubicBezTo>
                <a:cubicBezTo>
                  <a:pt x="4079740" y="5608217"/>
                  <a:pt x="4071968" y="5726202"/>
                  <a:pt x="4077446" y="5844569"/>
                </a:cubicBezTo>
                <a:cubicBezTo>
                  <a:pt x="4083944" y="5983069"/>
                  <a:pt x="4088914" y="6121696"/>
                  <a:pt x="4082544" y="6260195"/>
                </a:cubicBezTo>
                <a:cubicBezTo>
                  <a:pt x="4075841" y="6408803"/>
                  <a:pt x="4077026" y="6557662"/>
                  <a:pt x="4086110" y="6706145"/>
                </a:cubicBezTo>
                <a:cubicBezTo>
                  <a:pt x="4087467" y="6735616"/>
                  <a:pt x="4087474" y="6765120"/>
                  <a:pt x="4086135" y="6794562"/>
                </a:cubicBezTo>
                <a:lnTo>
                  <a:pt x="4080334"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FD91D0EE-86D6-4BC8-A90B-7009B3F1E86A}"/>
              </a:ext>
            </a:extLst>
          </p:cNvPr>
          <p:cNvSpPr>
            <a:spLocks noGrp="1"/>
          </p:cNvSpPr>
          <p:nvPr>
            <p:ph type="title"/>
          </p:nvPr>
        </p:nvSpPr>
        <p:spPr>
          <a:xfrm>
            <a:off x="635001" y="640823"/>
            <a:ext cx="3103194" cy="5583148"/>
          </a:xfrm>
        </p:spPr>
        <p:txBody>
          <a:bodyPr anchor="ctr">
            <a:normAutofit/>
          </a:bodyPr>
          <a:lstStyle/>
          <a:p>
            <a:r>
              <a:rPr lang="en-US">
                <a:solidFill>
                  <a:schemeClr val="bg1"/>
                </a:solidFill>
              </a:rPr>
              <a:t>Utility Functions</a:t>
            </a:r>
          </a:p>
        </p:txBody>
      </p:sp>
      <p:graphicFrame>
        <p:nvGraphicFramePr>
          <p:cNvPr id="5" name="Content Placeholder 2">
            <a:extLst>
              <a:ext uri="{FF2B5EF4-FFF2-40B4-BE49-F238E27FC236}">
                <a16:creationId xmlns:a16="http://schemas.microsoft.com/office/drawing/2014/main" xmlns="" id="{AF98BC5B-63F6-4F6C-B1C2-F94F91C9A081}"/>
              </a:ext>
            </a:extLst>
          </p:cNvPr>
          <p:cNvGraphicFramePr>
            <a:graphicFrameLocks noGrp="1"/>
          </p:cNvGraphicFramePr>
          <p:nvPr>
            <p:ph idx="1"/>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3575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2C61293E-6EBE-43EF-A52C-9BEBFD7679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8E5FA4E-2C5F-4A3A-9104-433A1524E594}"/>
              </a:ext>
            </a:extLst>
          </p:cNvPr>
          <p:cNvSpPr>
            <a:spLocks noGrp="1"/>
          </p:cNvSpPr>
          <p:nvPr>
            <p:ph type="title"/>
          </p:nvPr>
        </p:nvSpPr>
        <p:spPr>
          <a:xfrm>
            <a:off x="5297762" y="329184"/>
            <a:ext cx="6251110" cy="1783080"/>
          </a:xfrm>
        </p:spPr>
        <p:txBody>
          <a:bodyPr anchor="b">
            <a:normAutofit/>
          </a:bodyPr>
          <a:lstStyle/>
          <a:p>
            <a:pPr>
              <a:lnSpc>
                <a:spcPct val="95000"/>
              </a:lnSpc>
            </a:pPr>
            <a:r>
              <a:rPr lang="en-US" sz="5600"/>
              <a:t>Bias and Variance</a:t>
            </a:r>
          </a:p>
        </p:txBody>
      </p:sp>
      <p:sp>
        <p:nvSpPr>
          <p:cNvPr id="11" name="Rectangle 6">
            <a:extLst>
              <a:ext uri="{FF2B5EF4-FFF2-40B4-BE49-F238E27FC236}">
                <a16:creationId xmlns:a16="http://schemas.microsoft.com/office/drawing/2014/main" xmlns="" id="{3FCFB1DE-0B7E-48CC-BA90-B2AB0889F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5894E3"/>
          </a:solidFill>
          <a:ln w="38100" cap="rnd">
            <a:solidFill>
              <a:srgbClr val="5894E3"/>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496717DC-2D5C-4B36-9845-47EE74F09224}"/>
              </a:ext>
            </a:extLst>
          </p:cNvPr>
          <p:cNvSpPr>
            <a:spLocks noGrp="1"/>
          </p:cNvSpPr>
          <p:nvPr>
            <p:ph idx="1"/>
          </p:nvPr>
        </p:nvSpPr>
        <p:spPr>
          <a:xfrm>
            <a:off x="5297762" y="2706624"/>
            <a:ext cx="6251110" cy="3483864"/>
          </a:xfrm>
        </p:spPr>
        <p:txBody>
          <a:bodyPr>
            <a:normAutofit/>
          </a:bodyPr>
          <a:lstStyle/>
          <a:p>
            <a:pPr>
              <a:lnSpc>
                <a:spcPct val="95000"/>
              </a:lnSpc>
            </a:pPr>
            <a:r>
              <a:rPr lang="en-US" sz="2400" dirty="0"/>
              <a:t>Bias and variance are used in supervised machine learning, in which an algorithm learns from training data or a sample data set of known quantities. The correct balance of bias and variance is vital to building machine-learning algorithms that create accurate results from their models.</a:t>
            </a:r>
          </a:p>
        </p:txBody>
      </p:sp>
      <p:pic>
        <p:nvPicPr>
          <p:cNvPr id="5" name="Picture 4" descr="Digital financial graph">
            <a:extLst>
              <a:ext uri="{FF2B5EF4-FFF2-40B4-BE49-F238E27FC236}">
                <a16:creationId xmlns:a16="http://schemas.microsoft.com/office/drawing/2014/main" xmlns="" id="{EA35F4E8-2A42-4CA1-B29D-7415A574FEB4}"/>
              </a:ext>
            </a:extLst>
          </p:cNvPr>
          <p:cNvPicPr>
            <a:picLocks noChangeAspect="1"/>
          </p:cNvPicPr>
          <p:nvPr/>
        </p:nvPicPr>
        <p:blipFill rotWithShape="1">
          <a:blip r:embed="rId2"/>
          <a:srcRect l="38543" r="2325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960518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F95DC6D5-A7B0-4D09-A7A5-62869A0D2C5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financial graph">
            <a:extLst>
              <a:ext uri="{FF2B5EF4-FFF2-40B4-BE49-F238E27FC236}">
                <a16:creationId xmlns:a16="http://schemas.microsoft.com/office/drawing/2014/main" xmlns="" id="{EA35F4E8-2A42-4CA1-B29D-7415A574FEB4}"/>
              </a:ext>
            </a:extLst>
          </p:cNvPr>
          <p:cNvPicPr>
            <a:picLocks noChangeAspect="1"/>
          </p:cNvPicPr>
          <p:nvPr/>
        </p:nvPicPr>
        <p:blipFill rotWithShape="1">
          <a:blip r:embed="rId2">
            <a:alphaModFix amt="5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xmlns="" id="{48E5FA4E-2C5F-4A3A-9104-433A1524E594}"/>
              </a:ext>
            </a:extLst>
          </p:cNvPr>
          <p:cNvSpPr>
            <a:spLocks noGrp="1"/>
          </p:cNvSpPr>
          <p:nvPr>
            <p:ph type="title"/>
          </p:nvPr>
        </p:nvSpPr>
        <p:spPr>
          <a:xfrm>
            <a:off x="841248" y="847082"/>
            <a:ext cx="3803904" cy="5123950"/>
          </a:xfrm>
        </p:spPr>
        <p:txBody>
          <a:bodyPr anchor="t">
            <a:normAutofit/>
          </a:bodyPr>
          <a:lstStyle/>
          <a:p>
            <a:r>
              <a:rPr lang="en-US" sz="6600"/>
              <a:t>Bias and Variance</a:t>
            </a:r>
          </a:p>
        </p:txBody>
      </p:sp>
      <p:sp>
        <p:nvSpPr>
          <p:cNvPr id="18" name="sketchy rectangle">
            <a:extLst>
              <a:ext uri="{FF2B5EF4-FFF2-40B4-BE49-F238E27FC236}">
                <a16:creationId xmlns:a16="http://schemas.microsoft.com/office/drawing/2014/main" xmlns="" id="{E72C4BCF-DD12-4745-97A9-F340887E1F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070453" y="563667"/>
            <a:ext cx="6570918" cy="5579082"/>
          </a:xfrm>
          <a:custGeom>
            <a:avLst/>
            <a:gdLst>
              <a:gd name="connsiteX0" fmla="*/ 0 w 6570918"/>
              <a:gd name="connsiteY0" fmla="*/ 0 h 5579082"/>
              <a:gd name="connsiteX1" fmla="*/ 525673 w 6570918"/>
              <a:gd name="connsiteY1" fmla="*/ 0 h 5579082"/>
              <a:gd name="connsiteX2" fmla="*/ 1182765 w 6570918"/>
              <a:gd name="connsiteY2" fmla="*/ 0 h 5579082"/>
              <a:gd name="connsiteX3" fmla="*/ 1905566 w 6570918"/>
              <a:gd name="connsiteY3" fmla="*/ 0 h 5579082"/>
              <a:gd name="connsiteX4" fmla="*/ 2365530 w 6570918"/>
              <a:gd name="connsiteY4" fmla="*/ 0 h 5579082"/>
              <a:gd name="connsiteX5" fmla="*/ 2825495 w 6570918"/>
              <a:gd name="connsiteY5" fmla="*/ 0 h 5579082"/>
              <a:gd name="connsiteX6" fmla="*/ 3614005 w 6570918"/>
              <a:gd name="connsiteY6" fmla="*/ 0 h 5579082"/>
              <a:gd name="connsiteX7" fmla="*/ 4271097 w 6570918"/>
              <a:gd name="connsiteY7" fmla="*/ 0 h 5579082"/>
              <a:gd name="connsiteX8" fmla="*/ 4731061 w 6570918"/>
              <a:gd name="connsiteY8" fmla="*/ 0 h 5579082"/>
              <a:gd name="connsiteX9" fmla="*/ 5388153 w 6570918"/>
              <a:gd name="connsiteY9" fmla="*/ 0 h 5579082"/>
              <a:gd name="connsiteX10" fmla="*/ 6570918 w 6570918"/>
              <a:gd name="connsiteY10" fmla="*/ 0 h 5579082"/>
              <a:gd name="connsiteX11" fmla="*/ 6570918 w 6570918"/>
              <a:gd name="connsiteY11" fmla="*/ 641594 h 5579082"/>
              <a:gd name="connsiteX12" fmla="*/ 6570918 w 6570918"/>
              <a:gd name="connsiteY12" fmla="*/ 1338980 h 5579082"/>
              <a:gd name="connsiteX13" fmla="*/ 6570918 w 6570918"/>
              <a:gd name="connsiteY13" fmla="*/ 1868992 h 5579082"/>
              <a:gd name="connsiteX14" fmla="*/ 6570918 w 6570918"/>
              <a:gd name="connsiteY14" fmla="*/ 2677959 h 5579082"/>
              <a:gd name="connsiteX15" fmla="*/ 6570918 w 6570918"/>
              <a:gd name="connsiteY15" fmla="*/ 3375345 h 5579082"/>
              <a:gd name="connsiteX16" fmla="*/ 6570918 w 6570918"/>
              <a:gd name="connsiteY16" fmla="*/ 4184312 h 5579082"/>
              <a:gd name="connsiteX17" fmla="*/ 6570918 w 6570918"/>
              <a:gd name="connsiteY17" fmla="*/ 4825906 h 5579082"/>
              <a:gd name="connsiteX18" fmla="*/ 6570918 w 6570918"/>
              <a:gd name="connsiteY18" fmla="*/ 5579082 h 5579082"/>
              <a:gd name="connsiteX19" fmla="*/ 5913826 w 6570918"/>
              <a:gd name="connsiteY19" fmla="*/ 5579082 h 5579082"/>
              <a:gd name="connsiteX20" fmla="*/ 5256734 w 6570918"/>
              <a:gd name="connsiteY20" fmla="*/ 5579082 h 5579082"/>
              <a:gd name="connsiteX21" fmla="*/ 4796770 w 6570918"/>
              <a:gd name="connsiteY21" fmla="*/ 5579082 h 5579082"/>
              <a:gd name="connsiteX22" fmla="*/ 4139678 w 6570918"/>
              <a:gd name="connsiteY22" fmla="*/ 5579082 h 5579082"/>
              <a:gd name="connsiteX23" fmla="*/ 3548296 w 6570918"/>
              <a:gd name="connsiteY23" fmla="*/ 5579082 h 5579082"/>
              <a:gd name="connsiteX24" fmla="*/ 2956913 w 6570918"/>
              <a:gd name="connsiteY24" fmla="*/ 5579082 h 5579082"/>
              <a:gd name="connsiteX25" fmla="*/ 2365530 w 6570918"/>
              <a:gd name="connsiteY25" fmla="*/ 5579082 h 5579082"/>
              <a:gd name="connsiteX26" fmla="*/ 1774148 w 6570918"/>
              <a:gd name="connsiteY26" fmla="*/ 5579082 h 5579082"/>
              <a:gd name="connsiteX27" fmla="*/ 1051347 w 6570918"/>
              <a:gd name="connsiteY27" fmla="*/ 5579082 h 5579082"/>
              <a:gd name="connsiteX28" fmla="*/ 0 w 6570918"/>
              <a:gd name="connsiteY28" fmla="*/ 5579082 h 5579082"/>
              <a:gd name="connsiteX29" fmla="*/ 0 w 6570918"/>
              <a:gd name="connsiteY29" fmla="*/ 5049069 h 5579082"/>
              <a:gd name="connsiteX30" fmla="*/ 0 w 6570918"/>
              <a:gd name="connsiteY30" fmla="*/ 4407475 h 5579082"/>
              <a:gd name="connsiteX31" fmla="*/ 0 w 6570918"/>
              <a:gd name="connsiteY31" fmla="*/ 3654299 h 5579082"/>
              <a:gd name="connsiteX32" fmla="*/ 0 w 6570918"/>
              <a:gd name="connsiteY32" fmla="*/ 2845332 h 5579082"/>
              <a:gd name="connsiteX33" fmla="*/ 0 w 6570918"/>
              <a:gd name="connsiteY33" fmla="*/ 2315319 h 5579082"/>
              <a:gd name="connsiteX34" fmla="*/ 0 w 6570918"/>
              <a:gd name="connsiteY34" fmla="*/ 1785306 h 5579082"/>
              <a:gd name="connsiteX35" fmla="*/ 0 w 6570918"/>
              <a:gd name="connsiteY35" fmla="*/ 976339 h 5579082"/>
              <a:gd name="connsiteX36" fmla="*/ 0 w 6570918"/>
              <a:gd name="connsiteY36" fmla="*/ 0 h 557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570918" h="5579082" fill="none" extrusionOk="0">
                <a:moveTo>
                  <a:pt x="0" y="0"/>
                </a:moveTo>
                <a:cubicBezTo>
                  <a:pt x="243958" y="-12943"/>
                  <a:pt x="320490" y="5069"/>
                  <a:pt x="525673" y="0"/>
                </a:cubicBezTo>
                <a:cubicBezTo>
                  <a:pt x="730856" y="-5069"/>
                  <a:pt x="894885" y="-31124"/>
                  <a:pt x="1182765" y="0"/>
                </a:cubicBezTo>
                <a:cubicBezTo>
                  <a:pt x="1470645" y="31124"/>
                  <a:pt x="1749273" y="-34665"/>
                  <a:pt x="1905566" y="0"/>
                </a:cubicBezTo>
                <a:cubicBezTo>
                  <a:pt x="2061859" y="34665"/>
                  <a:pt x="2197988" y="-9109"/>
                  <a:pt x="2365530" y="0"/>
                </a:cubicBezTo>
                <a:cubicBezTo>
                  <a:pt x="2533072" y="9109"/>
                  <a:pt x="2717818" y="14270"/>
                  <a:pt x="2825495" y="0"/>
                </a:cubicBezTo>
                <a:cubicBezTo>
                  <a:pt x="2933173" y="-14270"/>
                  <a:pt x="3325797" y="34931"/>
                  <a:pt x="3614005" y="0"/>
                </a:cubicBezTo>
                <a:cubicBezTo>
                  <a:pt x="3902213" y="-34931"/>
                  <a:pt x="4022668" y="20046"/>
                  <a:pt x="4271097" y="0"/>
                </a:cubicBezTo>
                <a:cubicBezTo>
                  <a:pt x="4519526" y="-20046"/>
                  <a:pt x="4513512" y="-11694"/>
                  <a:pt x="4731061" y="0"/>
                </a:cubicBezTo>
                <a:cubicBezTo>
                  <a:pt x="4948610" y="11694"/>
                  <a:pt x="5198372" y="9165"/>
                  <a:pt x="5388153" y="0"/>
                </a:cubicBezTo>
                <a:cubicBezTo>
                  <a:pt x="5577934" y="-9165"/>
                  <a:pt x="6151380" y="40199"/>
                  <a:pt x="6570918" y="0"/>
                </a:cubicBezTo>
                <a:cubicBezTo>
                  <a:pt x="6551036" y="203561"/>
                  <a:pt x="6580818" y="383315"/>
                  <a:pt x="6570918" y="641594"/>
                </a:cubicBezTo>
                <a:cubicBezTo>
                  <a:pt x="6561018" y="899873"/>
                  <a:pt x="6567176" y="1128287"/>
                  <a:pt x="6570918" y="1338980"/>
                </a:cubicBezTo>
                <a:cubicBezTo>
                  <a:pt x="6574660" y="1549673"/>
                  <a:pt x="6585356" y="1654385"/>
                  <a:pt x="6570918" y="1868992"/>
                </a:cubicBezTo>
                <a:cubicBezTo>
                  <a:pt x="6556480" y="2083599"/>
                  <a:pt x="6556432" y="2483858"/>
                  <a:pt x="6570918" y="2677959"/>
                </a:cubicBezTo>
                <a:cubicBezTo>
                  <a:pt x="6585404" y="2872060"/>
                  <a:pt x="6594779" y="3123863"/>
                  <a:pt x="6570918" y="3375345"/>
                </a:cubicBezTo>
                <a:cubicBezTo>
                  <a:pt x="6547057" y="3626827"/>
                  <a:pt x="6570936" y="3958160"/>
                  <a:pt x="6570918" y="4184312"/>
                </a:cubicBezTo>
                <a:cubicBezTo>
                  <a:pt x="6570900" y="4410464"/>
                  <a:pt x="6547287" y="4544723"/>
                  <a:pt x="6570918" y="4825906"/>
                </a:cubicBezTo>
                <a:cubicBezTo>
                  <a:pt x="6594549" y="5107089"/>
                  <a:pt x="6602036" y="5410476"/>
                  <a:pt x="6570918" y="5579082"/>
                </a:cubicBezTo>
                <a:cubicBezTo>
                  <a:pt x="6298110" y="5570936"/>
                  <a:pt x="6115328" y="5586054"/>
                  <a:pt x="5913826" y="5579082"/>
                </a:cubicBezTo>
                <a:cubicBezTo>
                  <a:pt x="5712324" y="5572110"/>
                  <a:pt x="5388485" y="5595536"/>
                  <a:pt x="5256734" y="5579082"/>
                </a:cubicBezTo>
                <a:cubicBezTo>
                  <a:pt x="5124983" y="5562628"/>
                  <a:pt x="4935790" y="5558095"/>
                  <a:pt x="4796770" y="5579082"/>
                </a:cubicBezTo>
                <a:cubicBezTo>
                  <a:pt x="4657750" y="5600069"/>
                  <a:pt x="4406133" y="5565422"/>
                  <a:pt x="4139678" y="5579082"/>
                </a:cubicBezTo>
                <a:cubicBezTo>
                  <a:pt x="3873223" y="5592742"/>
                  <a:pt x="3680595" y="5550657"/>
                  <a:pt x="3548296" y="5579082"/>
                </a:cubicBezTo>
                <a:cubicBezTo>
                  <a:pt x="3415997" y="5607507"/>
                  <a:pt x="3154943" y="5582453"/>
                  <a:pt x="2956913" y="5579082"/>
                </a:cubicBezTo>
                <a:cubicBezTo>
                  <a:pt x="2758883" y="5575711"/>
                  <a:pt x="2616161" y="5608318"/>
                  <a:pt x="2365530" y="5579082"/>
                </a:cubicBezTo>
                <a:cubicBezTo>
                  <a:pt x="2114899" y="5549846"/>
                  <a:pt x="2015415" y="5589111"/>
                  <a:pt x="1774148" y="5579082"/>
                </a:cubicBezTo>
                <a:cubicBezTo>
                  <a:pt x="1532881" y="5569053"/>
                  <a:pt x="1276772" y="5614025"/>
                  <a:pt x="1051347" y="5579082"/>
                </a:cubicBezTo>
                <a:cubicBezTo>
                  <a:pt x="825922" y="5544139"/>
                  <a:pt x="317006" y="5579887"/>
                  <a:pt x="0" y="5579082"/>
                </a:cubicBezTo>
                <a:cubicBezTo>
                  <a:pt x="647" y="5359793"/>
                  <a:pt x="-19331" y="5263540"/>
                  <a:pt x="0" y="5049069"/>
                </a:cubicBezTo>
                <a:cubicBezTo>
                  <a:pt x="19331" y="4834598"/>
                  <a:pt x="-28451" y="4599178"/>
                  <a:pt x="0" y="4407475"/>
                </a:cubicBezTo>
                <a:cubicBezTo>
                  <a:pt x="28451" y="4215772"/>
                  <a:pt x="-6879" y="3851595"/>
                  <a:pt x="0" y="3654299"/>
                </a:cubicBezTo>
                <a:cubicBezTo>
                  <a:pt x="6879" y="3457003"/>
                  <a:pt x="-13361" y="3153430"/>
                  <a:pt x="0" y="2845332"/>
                </a:cubicBezTo>
                <a:cubicBezTo>
                  <a:pt x="13361" y="2537234"/>
                  <a:pt x="-16264" y="2440224"/>
                  <a:pt x="0" y="2315319"/>
                </a:cubicBezTo>
                <a:cubicBezTo>
                  <a:pt x="16264" y="2190414"/>
                  <a:pt x="-4326" y="1972406"/>
                  <a:pt x="0" y="1785306"/>
                </a:cubicBezTo>
                <a:cubicBezTo>
                  <a:pt x="4326" y="1598206"/>
                  <a:pt x="36209" y="1149228"/>
                  <a:pt x="0" y="976339"/>
                </a:cubicBezTo>
                <a:cubicBezTo>
                  <a:pt x="-36209" y="803450"/>
                  <a:pt x="-26312" y="313518"/>
                  <a:pt x="0" y="0"/>
                </a:cubicBezTo>
                <a:close/>
              </a:path>
              <a:path w="6570918" h="5579082" stroke="0" extrusionOk="0">
                <a:moveTo>
                  <a:pt x="0" y="0"/>
                </a:moveTo>
                <a:cubicBezTo>
                  <a:pt x="278313" y="27288"/>
                  <a:pt x="431280" y="2299"/>
                  <a:pt x="591383" y="0"/>
                </a:cubicBezTo>
                <a:cubicBezTo>
                  <a:pt x="751486" y="-2299"/>
                  <a:pt x="864229" y="-10501"/>
                  <a:pt x="1051347" y="0"/>
                </a:cubicBezTo>
                <a:cubicBezTo>
                  <a:pt x="1238465" y="10501"/>
                  <a:pt x="1656622" y="-8810"/>
                  <a:pt x="1839857" y="0"/>
                </a:cubicBezTo>
                <a:cubicBezTo>
                  <a:pt x="2023092" y="8810"/>
                  <a:pt x="2169087" y="15350"/>
                  <a:pt x="2431240" y="0"/>
                </a:cubicBezTo>
                <a:cubicBezTo>
                  <a:pt x="2693393" y="-15350"/>
                  <a:pt x="2900257" y="27267"/>
                  <a:pt x="3022622" y="0"/>
                </a:cubicBezTo>
                <a:cubicBezTo>
                  <a:pt x="3144987" y="-27267"/>
                  <a:pt x="3447181" y="14689"/>
                  <a:pt x="3811132" y="0"/>
                </a:cubicBezTo>
                <a:cubicBezTo>
                  <a:pt x="4175083" y="-14689"/>
                  <a:pt x="4141184" y="1416"/>
                  <a:pt x="4336806" y="0"/>
                </a:cubicBezTo>
                <a:cubicBezTo>
                  <a:pt x="4532428" y="-1416"/>
                  <a:pt x="4953156" y="21134"/>
                  <a:pt x="5125316" y="0"/>
                </a:cubicBezTo>
                <a:cubicBezTo>
                  <a:pt x="5297476" y="-21134"/>
                  <a:pt x="5588322" y="-4504"/>
                  <a:pt x="5913826" y="0"/>
                </a:cubicBezTo>
                <a:cubicBezTo>
                  <a:pt x="6239330" y="4504"/>
                  <a:pt x="6420523" y="-5260"/>
                  <a:pt x="6570918" y="0"/>
                </a:cubicBezTo>
                <a:cubicBezTo>
                  <a:pt x="6591445" y="372376"/>
                  <a:pt x="6574842" y="632430"/>
                  <a:pt x="6570918" y="808967"/>
                </a:cubicBezTo>
                <a:cubicBezTo>
                  <a:pt x="6566994" y="985504"/>
                  <a:pt x="6590171" y="1307889"/>
                  <a:pt x="6570918" y="1562143"/>
                </a:cubicBezTo>
                <a:cubicBezTo>
                  <a:pt x="6551665" y="1816397"/>
                  <a:pt x="6555438" y="1963128"/>
                  <a:pt x="6570918" y="2092156"/>
                </a:cubicBezTo>
                <a:cubicBezTo>
                  <a:pt x="6586398" y="2221184"/>
                  <a:pt x="6566210" y="2620933"/>
                  <a:pt x="6570918" y="2789541"/>
                </a:cubicBezTo>
                <a:cubicBezTo>
                  <a:pt x="6575626" y="2958149"/>
                  <a:pt x="6544837" y="3183433"/>
                  <a:pt x="6570918" y="3486926"/>
                </a:cubicBezTo>
                <a:cubicBezTo>
                  <a:pt x="6596999" y="3790419"/>
                  <a:pt x="6605308" y="3845885"/>
                  <a:pt x="6570918" y="4184312"/>
                </a:cubicBezTo>
                <a:cubicBezTo>
                  <a:pt x="6536528" y="4522739"/>
                  <a:pt x="6608082" y="4624099"/>
                  <a:pt x="6570918" y="4937488"/>
                </a:cubicBezTo>
                <a:cubicBezTo>
                  <a:pt x="6533754" y="5250877"/>
                  <a:pt x="6586964" y="5431073"/>
                  <a:pt x="6570918" y="5579082"/>
                </a:cubicBezTo>
                <a:cubicBezTo>
                  <a:pt x="6289892" y="5586213"/>
                  <a:pt x="6205354" y="5547724"/>
                  <a:pt x="5848117" y="5579082"/>
                </a:cubicBezTo>
                <a:cubicBezTo>
                  <a:pt x="5490880" y="5610440"/>
                  <a:pt x="5430172" y="5600685"/>
                  <a:pt x="5322444" y="5579082"/>
                </a:cubicBezTo>
                <a:cubicBezTo>
                  <a:pt x="5214716" y="5557479"/>
                  <a:pt x="4791298" y="5604209"/>
                  <a:pt x="4533933" y="5579082"/>
                </a:cubicBezTo>
                <a:cubicBezTo>
                  <a:pt x="4276568" y="5553955"/>
                  <a:pt x="4194834" y="5592381"/>
                  <a:pt x="3876842" y="5579082"/>
                </a:cubicBezTo>
                <a:cubicBezTo>
                  <a:pt x="3558850" y="5565783"/>
                  <a:pt x="3592122" y="5581860"/>
                  <a:pt x="3351168" y="5579082"/>
                </a:cubicBezTo>
                <a:cubicBezTo>
                  <a:pt x="3110214" y="5576304"/>
                  <a:pt x="2934023" y="5584193"/>
                  <a:pt x="2694076" y="5579082"/>
                </a:cubicBezTo>
                <a:cubicBezTo>
                  <a:pt x="2454129" y="5573971"/>
                  <a:pt x="2428702" y="5591803"/>
                  <a:pt x="2234112" y="5579082"/>
                </a:cubicBezTo>
                <a:cubicBezTo>
                  <a:pt x="2039522" y="5566361"/>
                  <a:pt x="1981009" y="5601189"/>
                  <a:pt x="1774148" y="5579082"/>
                </a:cubicBezTo>
                <a:cubicBezTo>
                  <a:pt x="1567287" y="5556975"/>
                  <a:pt x="1275481" y="5606317"/>
                  <a:pt x="1117056" y="5579082"/>
                </a:cubicBezTo>
                <a:cubicBezTo>
                  <a:pt x="958631" y="5551847"/>
                  <a:pt x="755477" y="5572254"/>
                  <a:pt x="591383" y="5579082"/>
                </a:cubicBezTo>
                <a:cubicBezTo>
                  <a:pt x="427289" y="5585910"/>
                  <a:pt x="187330" y="5591515"/>
                  <a:pt x="0" y="5579082"/>
                </a:cubicBezTo>
                <a:cubicBezTo>
                  <a:pt x="-26479" y="5461734"/>
                  <a:pt x="-8007" y="5136203"/>
                  <a:pt x="0" y="4993278"/>
                </a:cubicBezTo>
                <a:cubicBezTo>
                  <a:pt x="8007" y="4850353"/>
                  <a:pt x="-866" y="4711104"/>
                  <a:pt x="0" y="4463266"/>
                </a:cubicBezTo>
                <a:cubicBezTo>
                  <a:pt x="866" y="4215428"/>
                  <a:pt x="32773" y="4051281"/>
                  <a:pt x="0" y="3710090"/>
                </a:cubicBezTo>
                <a:cubicBezTo>
                  <a:pt x="-32773" y="3368899"/>
                  <a:pt x="-4467" y="3247332"/>
                  <a:pt x="0" y="3124286"/>
                </a:cubicBezTo>
                <a:cubicBezTo>
                  <a:pt x="4467" y="3001240"/>
                  <a:pt x="-19954" y="2606861"/>
                  <a:pt x="0" y="2371110"/>
                </a:cubicBezTo>
                <a:cubicBezTo>
                  <a:pt x="19954" y="2135359"/>
                  <a:pt x="32823" y="1730214"/>
                  <a:pt x="0" y="1562143"/>
                </a:cubicBezTo>
                <a:cubicBezTo>
                  <a:pt x="-32823" y="1394072"/>
                  <a:pt x="31174" y="1196398"/>
                  <a:pt x="0" y="920549"/>
                </a:cubicBezTo>
                <a:cubicBezTo>
                  <a:pt x="-31174" y="644700"/>
                  <a:pt x="-12315" y="369594"/>
                  <a:pt x="0" y="0"/>
                </a:cubicBezTo>
                <a:close/>
              </a:path>
            </a:pathLst>
          </a:custGeom>
          <a:solidFill>
            <a:schemeClr val="tx1"/>
          </a:solidFill>
          <a:ln w="95250">
            <a:solidFill>
              <a:schemeClr val="tx1"/>
            </a:solidFill>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496717DC-2D5C-4B36-9845-47EE74F09224}"/>
              </a:ext>
            </a:extLst>
          </p:cNvPr>
          <p:cNvSpPr>
            <a:spLocks noGrp="1"/>
          </p:cNvSpPr>
          <p:nvPr>
            <p:ph idx="1"/>
          </p:nvPr>
        </p:nvSpPr>
        <p:spPr>
          <a:xfrm>
            <a:off x="5404104" y="847082"/>
            <a:ext cx="5946648" cy="4988412"/>
          </a:xfrm>
        </p:spPr>
        <p:txBody>
          <a:bodyPr>
            <a:normAutofit/>
          </a:bodyPr>
          <a:lstStyle/>
          <a:p>
            <a:pPr>
              <a:lnSpc>
                <a:spcPct val="95000"/>
              </a:lnSpc>
            </a:pPr>
            <a:r>
              <a:rPr lang="en-US" sz="2000" dirty="0">
                <a:solidFill>
                  <a:schemeClr val="bg1"/>
                </a:solidFill>
              </a:rPr>
              <a:t>Machine learning algorithms use mathematical or statistical models with inherent errors in two categories: reducible and irreducible error.</a:t>
            </a:r>
          </a:p>
          <a:p>
            <a:pPr>
              <a:lnSpc>
                <a:spcPct val="95000"/>
              </a:lnSpc>
            </a:pPr>
            <a:r>
              <a:rPr lang="en-US" sz="2000" dirty="0">
                <a:solidFill>
                  <a:schemeClr val="bg1"/>
                </a:solidFill>
              </a:rPr>
              <a:t>Irreducible error, or inherent uncertainty, is due to natural variability within a system. In comparison, reducible error is more controllable and should be minimized to ensure higher accuracy.</a:t>
            </a:r>
          </a:p>
          <a:p>
            <a:pPr>
              <a:lnSpc>
                <a:spcPct val="95000"/>
              </a:lnSpc>
            </a:pPr>
            <a:r>
              <a:rPr lang="en-US" sz="2000" dirty="0">
                <a:solidFill>
                  <a:schemeClr val="bg1"/>
                </a:solidFill>
              </a:rPr>
              <a:t>Bias and variance are components of reducible error. Reducing errors requires selecting models that have appropriate complexity and flexibility, as well as suitable training data. Data scientists must thoroughly understand the difference between bias and variance to reduce error and build accurate models.</a:t>
            </a:r>
          </a:p>
        </p:txBody>
      </p:sp>
    </p:spTree>
    <p:extLst>
      <p:ext uri="{BB962C8B-B14F-4D97-AF65-F5344CB8AC3E}">
        <p14:creationId xmlns:p14="http://schemas.microsoft.com/office/powerpoint/2010/main" val="15254400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xmlns=""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A9BE2FD-0019-430E-BDC5-2E37EEB895F9}"/>
              </a:ext>
            </a:extLst>
          </p:cNvPr>
          <p:cNvSpPr>
            <a:spLocks noGrp="1"/>
          </p:cNvSpPr>
          <p:nvPr>
            <p:ph type="title"/>
          </p:nvPr>
        </p:nvSpPr>
        <p:spPr>
          <a:xfrm>
            <a:off x="838200" y="365125"/>
            <a:ext cx="10515600" cy="1325563"/>
          </a:xfrm>
        </p:spPr>
        <p:txBody>
          <a:bodyPr>
            <a:normAutofit/>
          </a:bodyPr>
          <a:lstStyle/>
          <a:p>
            <a:r>
              <a:rPr lang="en-US" sz="6600"/>
              <a:t>Bias</a:t>
            </a:r>
          </a:p>
        </p:txBody>
      </p:sp>
      <p:sp>
        <p:nvSpPr>
          <p:cNvPr id="3" name="Content Placeholder 2">
            <a:extLst>
              <a:ext uri="{FF2B5EF4-FFF2-40B4-BE49-F238E27FC236}">
                <a16:creationId xmlns:a16="http://schemas.microsoft.com/office/drawing/2014/main" xmlns="" id="{5F92ED7C-F419-4B93-AD08-A77BE021EF76}"/>
              </a:ext>
            </a:extLst>
          </p:cNvPr>
          <p:cNvSpPr>
            <a:spLocks noGrp="1"/>
          </p:cNvSpPr>
          <p:nvPr>
            <p:ph idx="1"/>
          </p:nvPr>
        </p:nvSpPr>
        <p:spPr>
          <a:xfrm>
            <a:off x="838200" y="1929384"/>
            <a:ext cx="10515600" cy="4639940"/>
          </a:xfrm>
        </p:spPr>
        <p:txBody>
          <a:bodyPr>
            <a:normAutofit lnSpcReduction="10000"/>
          </a:bodyPr>
          <a:lstStyle/>
          <a:p>
            <a:pPr algn="just">
              <a:lnSpc>
                <a:spcPct val="95000"/>
              </a:lnSpc>
            </a:pPr>
            <a:r>
              <a:rPr lang="en-US" sz="2400" dirty="0"/>
              <a:t>Also called “error due to squared bias,” bias is the amount that a model’s prediction differs from the target value, compared to the training data. Bias error results from simplifying the assumptions used in a model so the target functions are easier to approximate. Bias can be introduced by model selection. Data scientists conduct resampling to repeat the model building process and derive the average of prediction values. Resampling data is the process of extracting new samples from a data set in order to get more accurate results. There are a variety of ways to resample data including:</a:t>
            </a:r>
          </a:p>
          <a:p>
            <a:pPr marL="514350" indent="-514350" algn="just">
              <a:lnSpc>
                <a:spcPct val="95000"/>
              </a:lnSpc>
              <a:buFont typeface="+mj-lt"/>
              <a:buAutoNum type="arabicPeriod"/>
            </a:pPr>
            <a:r>
              <a:rPr lang="en-US" sz="2400" dirty="0"/>
              <a:t>K fold resampling, in which a given data set is split into a K number of sections, or folds, where each fold is used as a testing set.</a:t>
            </a:r>
          </a:p>
          <a:p>
            <a:pPr marL="514350" indent="-514350" algn="just">
              <a:lnSpc>
                <a:spcPct val="95000"/>
              </a:lnSpc>
              <a:buFont typeface="+mj-lt"/>
              <a:buAutoNum type="arabicPeriod"/>
            </a:pPr>
            <a:r>
              <a:rPr lang="en-US" sz="2400" dirty="0"/>
              <a:t>Bootstrapping, which involves iteratively resampling a dataset with replacement.</a:t>
            </a:r>
          </a:p>
          <a:p>
            <a:pPr algn="just">
              <a:lnSpc>
                <a:spcPct val="95000"/>
              </a:lnSpc>
            </a:pPr>
            <a:r>
              <a:rPr lang="en-US" sz="2400" dirty="0"/>
              <a:t>Resampling can affect bias. If the average prediction values are significantly different from the true value based on the sample data, the model has a high level of bias.</a:t>
            </a:r>
          </a:p>
        </p:txBody>
      </p:sp>
    </p:spTree>
    <p:extLst>
      <p:ext uri="{BB962C8B-B14F-4D97-AF65-F5344CB8AC3E}">
        <p14:creationId xmlns:p14="http://schemas.microsoft.com/office/powerpoint/2010/main" val="4176230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Features of Machine Learning:</a:t>
            </a:r>
            <a:br>
              <a:rPr lang="en-IN" dirty="0"/>
            </a:br>
            <a:endParaRPr lang="en-IN" dirty="0"/>
          </a:p>
        </p:txBody>
      </p:sp>
      <p:sp>
        <p:nvSpPr>
          <p:cNvPr id="3" name="Content Placeholder 2"/>
          <p:cNvSpPr>
            <a:spLocks noGrp="1"/>
          </p:cNvSpPr>
          <p:nvPr>
            <p:ph idx="1"/>
          </p:nvPr>
        </p:nvSpPr>
        <p:spPr/>
        <p:txBody>
          <a:bodyPr/>
          <a:lstStyle/>
          <a:p>
            <a:r>
              <a:rPr lang="en-US" dirty="0" smtClean="0"/>
              <a:t>Machine </a:t>
            </a:r>
            <a:r>
              <a:rPr lang="en-US" dirty="0"/>
              <a:t>learning uses data to detect various patterns in a given dataset.</a:t>
            </a:r>
          </a:p>
          <a:p>
            <a:r>
              <a:rPr lang="en-US" dirty="0"/>
              <a:t>It can learn from past data and improve automatically.</a:t>
            </a:r>
          </a:p>
          <a:p>
            <a:r>
              <a:rPr lang="en-US" dirty="0"/>
              <a:t>It is a data-driven technology.</a:t>
            </a:r>
          </a:p>
          <a:p>
            <a:r>
              <a:rPr lang="en-US" dirty="0"/>
              <a:t>Machine learning is much similar to data mining as it also deals with the huge amount of the data.</a:t>
            </a:r>
          </a:p>
          <a:p>
            <a:endParaRPr lang="en-IN" dirty="0"/>
          </a:p>
        </p:txBody>
      </p:sp>
    </p:spTree>
    <p:extLst>
      <p:ext uri="{BB962C8B-B14F-4D97-AF65-F5344CB8AC3E}">
        <p14:creationId xmlns:p14="http://schemas.microsoft.com/office/powerpoint/2010/main" val="37702571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F36C558-6FFE-4AF7-91BD-4FE356EE8D9A}"/>
              </a:ext>
            </a:extLst>
          </p:cNvPr>
          <p:cNvSpPr>
            <a:spLocks noGrp="1"/>
          </p:cNvSpPr>
          <p:nvPr>
            <p:ph type="title"/>
          </p:nvPr>
        </p:nvSpPr>
        <p:spPr>
          <a:xfrm>
            <a:off x="635000" y="640823"/>
            <a:ext cx="3418659" cy="5583148"/>
          </a:xfrm>
        </p:spPr>
        <p:txBody>
          <a:bodyPr anchor="ctr">
            <a:normAutofit/>
          </a:bodyPr>
          <a:lstStyle/>
          <a:p>
            <a:r>
              <a:rPr lang="en-US" sz="6000"/>
              <a:t>Variance</a:t>
            </a:r>
          </a:p>
        </p:txBody>
      </p:sp>
      <p:sp>
        <p:nvSpPr>
          <p:cNvPr id="18" name="Rectangle 22">
            <a:extLst>
              <a:ext uri="{FF2B5EF4-FFF2-40B4-BE49-F238E27FC236}">
                <a16:creationId xmlns:a16="http://schemas.microsoft.com/office/drawing/2014/main" xmlns="" id="{535742DD-1B16-4E9D-B715-0D74B4574A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3149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xmlns="" id="{0EEDAF93-1E4A-4FFF-8BB1-BEA5EE3A5252}"/>
              </a:ext>
            </a:extLst>
          </p:cNvPr>
          <p:cNvGraphicFramePr>
            <a:graphicFrameLocks noGrp="1"/>
          </p:cNvGraphicFramePr>
          <p:nvPr>
            <p:ph idx="1"/>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38496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02206C-8A50-4DFF-B453-863093261C54}"/>
              </a:ext>
            </a:extLst>
          </p:cNvPr>
          <p:cNvSpPr>
            <a:spLocks noGrp="1"/>
          </p:cNvSpPr>
          <p:nvPr>
            <p:ph type="title"/>
          </p:nvPr>
        </p:nvSpPr>
        <p:spPr/>
        <p:txBody>
          <a:bodyPr/>
          <a:lstStyle/>
          <a:p>
            <a:r>
              <a:rPr lang="en-US"/>
              <a:t>Variance</a:t>
            </a:r>
            <a:endParaRPr lang="en-US" dirty="0"/>
          </a:p>
        </p:txBody>
      </p:sp>
      <p:graphicFrame>
        <p:nvGraphicFramePr>
          <p:cNvPr id="5" name="Content Placeholder 2">
            <a:extLst>
              <a:ext uri="{FF2B5EF4-FFF2-40B4-BE49-F238E27FC236}">
                <a16:creationId xmlns:a16="http://schemas.microsoft.com/office/drawing/2014/main" xmlns="" id="{6AE28E17-F055-413F-AB18-155CC3F2D21B}"/>
              </a:ext>
            </a:extLst>
          </p:cNvPr>
          <p:cNvGraphicFramePr>
            <a:graphicFrameLocks noGrp="1"/>
          </p:cNvGraphicFramePr>
          <p:nvPr>
            <p:ph idx="1"/>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43380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00EDD19-6802-4EC3-95CE-CFFAB042CF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xmlns="" id="{DB17E863-922E-4C26-BD64-E8FD41D286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31E3FEF-D738-4771-B4B7-D655FF5AC5E2}"/>
              </a:ext>
            </a:extLst>
          </p:cNvPr>
          <p:cNvSpPr>
            <a:spLocks noGrp="1"/>
          </p:cNvSpPr>
          <p:nvPr>
            <p:ph type="title"/>
          </p:nvPr>
        </p:nvSpPr>
        <p:spPr>
          <a:xfrm>
            <a:off x="838200" y="365125"/>
            <a:ext cx="10515600" cy="1325563"/>
          </a:xfrm>
        </p:spPr>
        <p:txBody>
          <a:bodyPr>
            <a:normAutofit/>
          </a:bodyPr>
          <a:lstStyle/>
          <a:p>
            <a:r>
              <a:rPr lang="en-US" sz="6600"/>
              <a:t>Parametric Methods</a:t>
            </a:r>
          </a:p>
        </p:txBody>
      </p:sp>
      <p:sp>
        <p:nvSpPr>
          <p:cNvPr id="3" name="Content Placeholder 2">
            <a:extLst>
              <a:ext uri="{FF2B5EF4-FFF2-40B4-BE49-F238E27FC236}">
                <a16:creationId xmlns:a16="http://schemas.microsoft.com/office/drawing/2014/main" xmlns="" id="{2FFAEC17-599E-4159-BFE5-B5AAF4EABD25}"/>
              </a:ext>
            </a:extLst>
          </p:cNvPr>
          <p:cNvSpPr>
            <a:spLocks noGrp="1"/>
          </p:cNvSpPr>
          <p:nvPr>
            <p:ph idx="1"/>
          </p:nvPr>
        </p:nvSpPr>
        <p:spPr>
          <a:xfrm>
            <a:off x="838200" y="1929384"/>
            <a:ext cx="10515600" cy="4251960"/>
          </a:xfrm>
        </p:spPr>
        <p:txBody>
          <a:bodyPr>
            <a:normAutofit/>
          </a:bodyPr>
          <a:lstStyle/>
          <a:p>
            <a:pPr>
              <a:lnSpc>
                <a:spcPct val="95000"/>
              </a:lnSpc>
            </a:pPr>
            <a:r>
              <a:rPr lang="en-US" sz="2400"/>
              <a:t>The basic idea behind the parametric method is that there is a set of fixed parameters that uses to determine a probability model that is used in Machine Learning as well.</a:t>
            </a:r>
          </a:p>
          <a:p>
            <a:pPr>
              <a:lnSpc>
                <a:spcPct val="95000"/>
              </a:lnSpc>
            </a:pPr>
            <a:r>
              <a:rPr lang="en-US" sz="2400"/>
              <a:t>Parametric methods are those methods for which we priory knows that the population is normal, or if not then we can easily approximate it using a normal distribution which is possible by invoking the Central Limit Theorem.</a:t>
            </a:r>
          </a:p>
          <a:p>
            <a:pPr>
              <a:lnSpc>
                <a:spcPct val="95000"/>
              </a:lnSpc>
            </a:pPr>
            <a:r>
              <a:rPr lang="en-US" sz="2400"/>
              <a:t>Parameters for using the normal distribution is –</a:t>
            </a:r>
          </a:p>
          <a:p>
            <a:pPr marL="514350" indent="-514350">
              <a:lnSpc>
                <a:spcPct val="95000"/>
              </a:lnSpc>
              <a:buFont typeface="+mj-lt"/>
              <a:buAutoNum type="arabicPeriod"/>
            </a:pPr>
            <a:r>
              <a:rPr lang="en-US" sz="2400"/>
              <a:t>Mean</a:t>
            </a:r>
          </a:p>
          <a:p>
            <a:pPr marL="514350" indent="-514350">
              <a:lnSpc>
                <a:spcPct val="95000"/>
              </a:lnSpc>
              <a:buFont typeface="+mj-lt"/>
              <a:buAutoNum type="arabicPeriod"/>
            </a:pPr>
            <a:r>
              <a:rPr lang="en-US" sz="2400"/>
              <a:t>Standard Deviation</a:t>
            </a:r>
          </a:p>
          <a:p>
            <a:pPr>
              <a:lnSpc>
                <a:spcPct val="95000"/>
              </a:lnSpc>
            </a:pPr>
            <a:endParaRPr lang="en-US" sz="2400"/>
          </a:p>
        </p:txBody>
      </p:sp>
    </p:spTree>
    <p:extLst>
      <p:ext uri="{BB962C8B-B14F-4D97-AF65-F5344CB8AC3E}">
        <p14:creationId xmlns:p14="http://schemas.microsoft.com/office/powerpoint/2010/main" val="1036482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777A147A-9ED8-46B4-8660-1B3C2AA880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7CD3971-1150-4C94-9AF5-52FCF240F12D}"/>
              </a:ext>
            </a:extLst>
          </p:cNvPr>
          <p:cNvSpPr>
            <a:spLocks noGrp="1"/>
          </p:cNvSpPr>
          <p:nvPr>
            <p:ph type="title"/>
          </p:nvPr>
        </p:nvSpPr>
        <p:spPr>
          <a:xfrm>
            <a:off x="841248" y="548640"/>
            <a:ext cx="3419540" cy="5431536"/>
          </a:xfrm>
        </p:spPr>
        <p:txBody>
          <a:bodyPr>
            <a:normAutofit/>
          </a:bodyPr>
          <a:lstStyle/>
          <a:p>
            <a:r>
              <a:rPr lang="en-US" sz="5100"/>
              <a:t>Parametric Methods</a:t>
            </a:r>
          </a:p>
        </p:txBody>
      </p:sp>
      <p:sp>
        <p:nvSpPr>
          <p:cNvPr id="10" name="Rectangle 6">
            <a:extLst>
              <a:ext uri="{FF2B5EF4-FFF2-40B4-BE49-F238E27FC236}">
                <a16:creationId xmlns:a16="http://schemas.microsoft.com/office/drawing/2014/main" xmlns="" id="{5D6C15A0-C087-4593-8414-2B4EC1CDC3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accent1"/>
          </a:solidFill>
          <a:ln w="41275" cap="rnd">
            <a:solidFill>
              <a:schemeClr val="accent1"/>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3113224E-D690-4556-9878-65E35DA74762}"/>
              </a:ext>
            </a:extLst>
          </p:cNvPr>
          <p:cNvSpPr>
            <a:spLocks noGrp="1"/>
          </p:cNvSpPr>
          <p:nvPr>
            <p:ph idx="1"/>
          </p:nvPr>
        </p:nvSpPr>
        <p:spPr>
          <a:xfrm>
            <a:off x="5298595" y="552091"/>
            <a:ext cx="6052158" cy="5431536"/>
          </a:xfrm>
        </p:spPr>
        <p:txBody>
          <a:bodyPr anchor="ctr">
            <a:normAutofit/>
          </a:bodyPr>
          <a:lstStyle/>
          <a:p>
            <a:pPr>
              <a:lnSpc>
                <a:spcPct val="95000"/>
              </a:lnSpc>
            </a:pPr>
            <a:r>
              <a:rPr lang="en-US" sz="2000"/>
              <a:t>Eventually, the classification of a method to be parametric is completely depends on the presumptions that are made about a population. There are many parametric methods available some of them are:</a:t>
            </a:r>
          </a:p>
          <a:p>
            <a:pPr marL="514350" indent="-514350">
              <a:lnSpc>
                <a:spcPct val="95000"/>
              </a:lnSpc>
              <a:buFont typeface="+mj-lt"/>
              <a:buAutoNum type="arabicPeriod"/>
            </a:pPr>
            <a:r>
              <a:rPr lang="en-US" sz="2000"/>
              <a:t>Confidence interval used for – population mean along with known standard deviation.</a:t>
            </a:r>
          </a:p>
          <a:p>
            <a:pPr marL="514350" indent="-514350">
              <a:lnSpc>
                <a:spcPct val="95000"/>
              </a:lnSpc>
              <a:buFont typeface="+mj-lt"/>
              <a:buAutoNum type="arabicPeriod"/>
            </a:pPr>
            <a:r>
              <a:rPr lang="en-US" sz="2000"/>
              <a:t>The confidence interval is used for – population means along with the unknown standard deviation.</a:t>
            </a:r>
          </a:p>
          <a:p>
            <a:pPr marL="514350" indent="-514350">
              <a:lnSpc>
                <a:spcPct val="95000"/>
              </a:lnSpc>
              <a:buFont typeface="+mj-lt"/>
              <a:buAutoNum type="arabicPeriod"/>
            </a:pPr>
            <a:r>
              <a:rPr lang="en-US" sz="2000"/>
              <a:t>The confidence interval for population variance.</a:t>
            </a:r>
          </a:p>
          <a:p>
            <a:pPr marL="514350" indent="-514350">
              <a:lnSpc>
                <a:spcPct val="95000"/>
              </a:lnSpc>
              <a:buFont typeface="+mj-lt"/>
              <a:buAutoNum type="arabicPeriod"/>
            </a:pPr>
            <a:r>
              <a:rPr lang="en-US" sz="2000"/>
              <a:t>The confidence interval for the difference of two means, with unknown standard deviation.</a:t>
            </a:r>
          </a:p>
          <a:p>
            <a:pPr>
              <a:lnSpc>
                <a:spcPct val="95000"/>
              </a:lnSpc>
            </a:pPr>
            <a:endParaRPr lang="en-US" sz="2000"/>
          </a:p>
        </p:txBody>
      </p:sp>
    </p:spTree>
    <p:extLst>
      <p:ext uri="{BB962C8B-B14F-4D97-AF65-F5344CB8AC3E}">
        <p14:creationId xmlns:p14="http://schemas.microsoft.com/office/powerpoint/2010/main" val="1317734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7200" dirty="0" smtClean="0"/>
              <a:t>Thank You !!</a:t>
            </a:r>
            <a:endParaRPr lang="en-IN" sz="7200" dirty="0"/>
          </a:p>
        </p:txBody>
      </p:sp>
    </p:spTree>
    <p:extLst>
      <p:ext uri="{BB962C8B-B14F-4D97-AF65-F5344CB8AC3E}">
        <p14:creationId xmlns:p14="http://schemas.microsoft.com/office/powerpoint/2010/main" val="1981633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1287183"/>
            <a:ext cx="9601196" cy="1269749"/>
          </a:xfrm>
        </p:spPr>
        <p:txBody>
          <a:bodyPr>
            <a:normAutofit fontScale="90000"/>
          </a:bodyPr>
          <a:lstStyle/>
          <a:p>
            <a:r>
              <a:rPr lang="en-US" dirty="0"/>
              <a:t>Prerequisites</a:t>
            </a:r>
            <a:br>
              <a:rPr lang="en-US" dirty="0"/>
            </a:br>
            <a:r>
              <a:rPr lang="en-US" sz="2700" dirty="0"/>
              <a:t>Before learning machine learning, you must have the basic knowledge of followings so that you can easily understand the concepts of machine learning:</a:t>
            </a:r>
            <a:r>
              <a:rPr lang="en-US" dirty="0"/>
              <a:t/>
            </a:r>
            <a:br>
              <a:rPr lang="en-US" dirty="0"/>
            </a:br>
            <a:endParaRPr lang="en-IN" dirty="0"/>
          </a:p>
        </p:txBody>
      </p:sp>
      <p:sp>
        <p:nvSpPr>
          <p:cNvPr id="3" name="Content Placeholder 2"/>
          <p:cNvSpPr>
            <a:spLocks noGrp="1"/>
          </p:cNvSpPr>
          <p:nvPr>
            <p:ph idx="1"/>
          </p:nvPr>
        </p:nvSpPr>
        <p:spPr/>
        <p:txBody>
          <a:bodyPr>
            <a:normAutofit/>
          </a:bodyPr>
          <a:lstStyle/>
          <a:p>
            <a:r>
              <a:rPr lang="en-US" dirty="0" smtClean="0"/>
              <a:t>Fundamental </a:t>
            </a:r>
            <a:r>
              <a:rPr lang="en-US" dirty="0"/>
              <a:t>knowledge of probability and linear algebra.</a:t>
            </a:r>
          </a:p>
          <a:p>
            <a:r>
              <a:rPr lang="en-US" dirty="0"/>
              <a:t>The ability to code in any computer language, especially in Python language.</a:t>
            </a:r>
          </a:p>
          <a:p>
            <a:r>
              <a:rPr lang="en-US" dirty="0"/>
              <a:t>Knowledge of Calculus, especially derivatives of single variable and multivariate functions.</a:t>
            </a:r>
          </a:p>
          <a:p>
            <a:endParaRPr lang="en-IN" dirty="0"/>
          </a:p>
        </p:txBody>
      </p:sp>
    </p:spTree>
    <p:extLst>
      <p:ext uri="{BB962C8B-B14F-4D97-AF65-F5344CB8AC3E}">
        <p14:creationId xmlns:p14="http://schemas.microsoft.com/office/powerpoint/2010/main" val="3435045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Of Machine Learning</a:t>
            </a:r>
            <a:endParaRPr lang="en-IN" dirty="0"/>
          </a:p>
        </p:txBody>
      </p:sp>
      <p:sp>
        <p:nvSpPr>
          <p:cNvPr id="3" name="Content Placeholder 2"/>
          <p:cNvSpPr>
            <a:spLocks noGrp="1"/>
          </p:cNvSpPr>
          <p:nvPr>
            <p:ph idx="1"/>
          </p:nvPr>
        </p:nvSpPr>
        <p:spPr/>
        <p:txBody>
          <a:bodyPr/>
          <a:lstStyle/>
          <a:p>
            <a:r>
              <a:rPr lang="en-US" dirty="0"/>
              <a:t>Rapid increment in the production of data</a:t>
            </a:r>
          </a:p>
          <a:p>
            <a:r>
              <a:rPr lang="en-US" dirty="0"/>
              <a:t>Solving complex problems, which are difficult for a human</a:t>
            </a:r>
          </a:p>
          <a:p>
            <a:r>
              <a:rPr lang="en-US" dirty="0"/>
              <a:t>Decision making in various sector including finance</a:t>
            </a:r>
          </a:p>
          <a:p>
            <a:r>
              <a:rPr lang="en-US" dirty="0"/>
              <a:t>Finding hidden patterns and extracting useful information from data.</a:t>
            </a:r>
          </a:p>
          <a:p>
            <a:endParaRPr lang="en-IN" dirty="0"/>
          </a:p>
        </p:txBody>
      </p:sp>
    </p:spTree>
    <p:extLst>
      <p:ext uri="{BB962C8B-B14F-4D97-AF65-F5344CB8AC3E}">
        <p14:creationId xmlns:p14="http://schemas.microsoft.com/office/powerpoint/2010/main" val="37325452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Machine Learning work</a:t>
            </a:r>
            <a:br>
              <a:rPr lang="en-US" dirty="0"/>
            </a:br>
            <a:endParaRPr lang="en-IN" dirty="0"/>
          </a:p>
        </p:txBody>
      </p:sp>
      <p:sp>
        <p:nvSpPr>
          <p:cNvPr id="3" name="Content Placeholder 2"/>
          <p:cNvSpPr>
            <a:spLocks noGrp="1"/>
          </p:cNvSpPr>
          <p:nvPr>
            <p:ph idx="1"/>
          </p:nvPr>
        </p:nvSpPr>
        <p:spPr>
          <a:xfrm>
            <a:off x="1636596" y="1936740"/>
            <a:ext cx="9601196" cy="3318936"/>
          </a:xfrm>
        </p:spPr>
        <p:txBody>
          <a:bodyPr/>
          <a:lstStyle/>
          <a:p>
            <a:r>
              <a:rPr lang="en-US" dirty="0" smtClean="0"/>
              <a:t>A </a:t>
            </a:r>
            <a:r>
              <a:rPr lang="en-US" dirty="0"/>
              <a:t>Machine Learning system </a:t>
            </a:r>
            <a:r>
              <a:rPr lang="en-US" b="1" dirty="0"/>
              <a:t>learns from historical data, builds the prediction models, and whenever it receives new data, predicts the output for it</a:t>
            </a:r>
            <a:r>
              <a:rPr lang="en-US" dirty="0"/>
              <a:t>. The accuracy of predicted output depends upon the amount of data, as the huge amount of data helps to build a better model which predicts the output more accurately.</a:t>
            </a:r>
          </a:p>
          <a:p>
            <a:endParaRPr lang="en-US" dirty="0" smtClean="0"/>
          </a:p>
          <a:p>
            <a:endParaRPr lang="en-IN" dirty="0"/>
          </a:p>
        </p:txBody>
      </p:sp>
      <p:pic>
        <p:nvPicPr>
          <p:cNvPr id="3074" name="Picture 2" descr="Introduction to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147" y="3961404"/>
            <a:ext cx="7623650" cy="188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7242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Need for Machine Learning</a:t>
            </a:r>
            <a:br>
              <a:rPr lang="en-US" dirty="0"/>
            </a:br>
            <a:endParaRPr lang="en-IN" dirty="0"/>
          </a:p>
        </p:txBody>
      </p:sp>
      <p:sp>
        <p:nvSpPr>
          <p:cNvPr id="3" name="Content Placeholder 2"/>
          <p:cNvSpPr>
            <a:spLocks noGrp="1"/>
          </p:cNvSpPr>
          <p:nvPr>
            <p:ph idx="1"/>
          </p:nvPr>
        </p:nvSpPr>
        <p:spPr>
          <a:xfrm>
            <a:off x="1295402" y="1897038"/>
            <a:ext cx="9601196" cy="3842352"/>
          </a:xfrm>
        </p:spPr>
        <p:txBody>
          <a:bodyPr>
            <a:normAutofit fontScale="85000" lnSpcReduction="20000"/>
          </a:bodyPr>
          <a:lstStyle/>
          <a:p>
            <a:r>
              <a:rPr lang="en-US" dirty="0" smtClean="0"/>
              <a:t>The </a:t>
            </a:r>
            <a:r>
              <a:rPr lang="en-US" dirty="0"/>
              <a:t>need for machine learning is increasing day by day. The reason behind the need for machine learning is that it is capable of doing tasks that are too complex for a person to implement directly. As a human, we have some limitations as we cannot access the huge amount of data manually, so for this, we need some computer systems and here comes the machine learning to make things easy for us.</a:t>
            </a:r>
          </a:p>
          <a:p>
            <a:r>
              <a:rPr lang="en-US" dirty="0"/>
              <a:t>We can train machine learning algorithms by providing them the huge amount of data and let them explore the data, construct the models, and predict the required output automatically. The performance of the machine learning algorithm depends on the amount of data, and it can be determined by the cost function. With the help of machine learning, we can save both time and money.</a:t>
            </a:r>
          </a:p>
          <a:p>
            <a:r>
              <a:rPr lang="en-US" dirty="0"/>
              <a:t>The importance of machine learning can be easily understood by its uses cases, Currently, machine learning is used in </a:t>
            </a:r>
            <a:r>
              <a:rPr lang="en-US" b="1" dirty="0"/>
              <a:t>self-driving cars</a:t>
            </a:r>
            <a:r>
              <a:rPr lang="en-US" dirty="0"/>
              <a:t>, </a:t>
            </a:r>
            <a:r>
              <a:rPr lang="en-US" b="1" dirty="0"/>
              <a:t>cyber fraud detection</a:t>
            </a:r>
            <a:r>
              <a:rPr lang="en-US" dirty="0"/>
              <a:t>, </a:t>
            </a:r>
            <a:r>
              <a:rPr lang="en-US" b="1" dirty="0"/>
              <a:t>face recognition</a:t>
            </a:r>
            <a:r>
              <a:rPr lang="en-US" dirty="0"/>
              <a:t>, and </a:t>
            </a:r>
            <a:r>
              <a:rPr lang="en-US" b="1" dirty="0"/>
              <a:t>friend suggestion by Facebook</a:t>
            </a:r>
            <a:r>
              <a:rPr lang="en-US" dirty="0"/>
              <a:t>, etc. </a:t>
            </a:r>
          </a:p>
          <a:p>
            <a:endParaRPr lang="en-IN" dirty="0"/>
          </a:p>
        </p:txBody>
      </p:sp>
    </p:spTree>
    <p:extLst>
      <p:ext uri="{BB962C8B-B14F-4D97-AF65-F5344CB8AC3E}">
        <p14:creationId xmlns:p14="http://schemas.microsoft.com/office/powerpoint/2010/main" val="88251746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501</TotalTime>
  <Words>3454</Words>
  <Application>Microsoft Office PowerPoint</Application>
  <PresentationFormat>Widescreen</PresentationFormat>
  <Paragraphs>217</Paragraphs>
  <Slides>54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Garamond</vt:lpstr>
      <vt:lpstr>Tw Cen MT</vt:lpstr>
      <vt:lpstr>Organic</vt:lpstr>
      <vt:lpstr>PowerPoint Presentation</vt:lpstr>
      <vt:lpstr>     Introduction</vt:lpstr>
      <vt:lpstr>PowerPoint Presentation</vt:lpstr>
      <vt:lpstr>History Of Machine Learning</vt:lpstr>
      <vt:lpstr>Features of Machine Learning: </vt:lpstr>
      <vt:lpstr>Prerequisites Before learning machine learning, you must have the basic knowledge of followings so that you can easily understand the concepts of machine learning: </vt:lpstr>
      <vt:lpstr>Application Of Machine Learning</vt:lpstr>
      <vt:lpstr>How does Machine Learning work </vt:lpstr>
      <vt:lpstr>Need for Machine Learning </vt:lpstr>
      <vt:lpstr>Difference between Machine Learning, Artificial Intelligence and Deep Learning </vt:lpstr>
      <vt:lpstr>Classification of Machine Learning </vt:lpstr>
      <vt:lpstr>Supervised learning:</vt:lpstr>
      <vt:lpstr>Unsupervised learning: </vt:lpstr>
      <vt:lpstr>Reinforcement learning:</vt:lpstr>
      <vt:lpstr>Common issues in Machine Learning </vt:lpstr>
      <vt:lpstr>Probably Approximately Correct (PAC) learning</vt:lpstr>
      <vt:lpstr>Core Concepts of PAC Learning </vt:lpstr>
      <vt:lpstr>PAC Learning Theorem </vt:lpstr>
      <vt:lpstr>Challenges of PAC Learning </vt:lpstr>
      <vt:lpstr>Bayesian Decision Theory </vt:lpstr>
      <vt:lpstr>Bayesian Decision Theory</vt:lpstr>
      <vt:lpstr>Bayesian Decision Theory</vt:lpstr>
      <vt:lpstr>Bayesian Decision Theory</vt:lpstr>
      <vt:lpstr>Bayesian Decision Theory</vt:lpstr>
      <vt:lpstr>Bayes Theorem and Decision Theory</vt:lpstr>
      <vt:lpstr>Bayes Theorem and Decision Theory</vt:lpstr>
      <vt:lpstr>Bayes Theorem and Decision Theory</vt:lpstr>
      <vt:lpstr>BAYES THEOREM</vt:lpstr>
      <vt:lpstr>PowerPoint Presentation</vt:lpstr>
      <vt:lpstr>What is Bayes Theorem? </vt:lpstr>
      <vt:lpstr>PowerPoint Presentation</vt:lpstr>
      <vt:lpstr>PowerPoint Presentation</vt:lpstr>
      <vt:lpstr>PowerPoint Presentation</vt:lpstr>
      <vt:lpstr>Bayes' Theorem Application</vt:lpstr>
      <vt:lpstr>Risk Calculation</vt:lpstr>
      <vt:lpstr>Risk Calculation</vt:lpstr>
      <vt:lpstr>Calculation of Probability Error</vt:lpstr>
      <vt:lpstr>Calculation of Probability Error</vt:lpstr>
      <vt:lpstr>Discriminant Function </vt:lpstr>
      <vt:lpstr>Discriminant Function </vt:lpstr>
      <vt:lpstr>Example</vt:lpstr>
      <vt:lpstr>Example</vt:lpstr>
      <vt:lpstr>Example</vt:lpstr>
      <vt:lpstr>Utility Functions</vt:lpstr>
      <vt:lpstr>Utility Functions</vt:lpstr>
      <vt:lpstr>Utility Functions</vt:lpstr>
      <vt:lpstr>Bias and Variance</vt:lpstr>
      <vt:lpstr>Bias and Variance</vt:lpstr>
      <vt:lpstr>Bias</vt:lpstr>
      <vt:lpstr>Variance</vt:lpstr>
      <vt:lpstr>Variance</vt:lpstr>
      <vt:lpstr>Parametric Methods</vt:lpstr>
      <vt:lpstr>Parametric Methods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My PC</cp:lastModifiedBy>
  <cp:revision>50</cp:revision>
  <dcterms:created xsi:type="dcterms:W3CDTF">2023-08-07T05:22:11Z</dcterms:created>
  <dcterms:modified xsi:type="dcterms:W3CDTF">2024-11-21T05:28:26Z</dcterms:modified>
</cp:coreProperties>
</file>